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9" r:id="rId4"/>
    <p:sldId id="266" r:id="rId5"/>
    <p:sldId id="261" r:id="rId6"/>
    <p:sldId id="267" r:id="rId7"/>
    <p:sldId id="268" r:id="rId8"/>
    <p:sldId id="262" r:id="rId9"/>
    <p:sldId id="271" r:id="rId10"/>
    <p:sldId id="270" r:id="rId11"/>
    <p:sldId id="269" r:id="rId12"/>
    <p:sldId id="260" r:id="rId13"/>
    <p:sldId id="265" r:id="rId14"/>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259" autoAdjust="0"/>
  </p:normalViewPr>
  <p:slideViewPr>
    <p:cSldViewPr>
      <p:cViewPr varScale="1">
        <p:scale>
          <a:sx n="100" d="100"/>
          <a:sy n="100" d="100"/>
        </p:scale>
        <p:origin x="-90" y="-1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8B5387C0-52C5-4601-ADA2-D9FEB11C0496}" type="datetimeFigureOut">
              <a:rPr lang="en-US" smtClean="0"/>
              <a:t>10/26/2017</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F339A0DB-693E-4408-95A4-05E5A197910C}" type="slidenum">
              <a:rPr lang="en-US" smtClean="0"/>
              <a:t>‹#›</a:t>
            </a:fld>
            <a:endParaRPr lang="en-US"/>
          </a:p>
        </p:txBody>
      </p:sp>
    </p:spTree>
    <p:extLst>
      <p:ext uri="{BB962C8B-B14F-4D97-AF65-F5344CB8AC3E}">
        <p14:creationId xmlns:p14="http://schemas.microsoft.com/office/powerpoint/2010/main" val="3646874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smtClean="0"/>
              <a:t>Quickly</a:t>
            </a:r>
            <a:r>
              <a:rPr lang="en-US" baseline="0" dirty="0" smtClean="0"/>
              <a:t> tell my story about Katrina</a:t>
            </a:r>
            <a:endParaRPr lang="en-US" dirty="0"/>
          </a:p>
        </p:txBody>
      </p:sp>
      <p:sp>
        <p:nvSpPr>
          <p:cNvPr id="4" name="Slide Number Placeholder 3"/>
          <p:cNvSpPr>
            <a:spLocks noGrp="1"/>
          </p:cNvSpPr>
          <p:nvPr>
            <p:ph type="sldNum" sz="quarter" idx="10"/>
          </p:nvPr>
        </p:nvSpPr>
        <p:spPr/>
        <p:txBody>
          <a:bodyPr/>
          <a:lstStyle/>
          <a:p>
            <a:fld id="{F339A0DB-693E-4408-95A4-05E5A197910C}" type="slidenum">
              <a:rPr lang="en-US" smtClean="0"/>
              <a:t>1</a:t>
            </a:fld>
            <a:endParaRPr lang="en-US"/>
          </a:p>
        </p:txBody>
      </p:sp>
    </p:spTree>
    <p:extLst>
      <p:ext uri="{BB962C8B-B14F-4D97-AF65-F5344CB8AC3E}">
        <p14:creationId xmlns:p14="http://schemas.microsoft.com/office/powerpoint/2010/main" val="629966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survey data.</a:t>
            </a:r>
          </a:p>
          <a:p>
            <a:pPr marL="628650" lvl="1" indent="-171450">
              <a:buFont typeface="Arial" panose="020B0604020202020204" pitchFamily="34" charset="0"/>
              <a:buChar char="•"/>
            </a:pPr>
            <a:r>
              <a:rPr lang="en-US" b="0" dirty="0"/>
              <a:t>The number 1 way students got involved with service at UIS is with a group of friends</a:t>
            </a:r>
          </a:p>
          <a:p>
            <a:pPr marL="628650" lvl="1" indent="-171450">
              <a:buFont typeface="Arial" panose="020B0604020202020204" pitchFamily="34" charset="0"/>
              <a:buChar char="•"/>
            </a:pPr>
            <a:r>
              <a:rPr lang="en-US" b="0" dirty="0"/>
              <a:t>Participation </a:t>
            </a:r>
            <a:r>
              <a:rPr lang="en-US" b="0" dirty="0" smtClean="0"/>
              <a:t>leads</a:t>
            </a:r>
            <a:r>
              <a:rPr lang="en-US" b="0" baseline="0" dirty="0" smtClean="0"/>
              <a:t> </a:t>
            </a:r>
            <a:r>
              <a:rPr lang="en-US" b="0" dirty="0" smtClean="0"/>
              <a:t>to </a:t>
            </a:r>
            <a:r>
              <a:rPr lang="en-US" b="0" dirty="0"/>
              <a:t>a desire to serve again (53%)</a:t>
            </a:r>
          </a:p>
          <a:p>
            <a:pPr marL="628650" lvl="1" indent="-171450">
              <a:buFont typeface="Arial" panose="020B0604020202020204" pitchFamily="34" charset="0"/>
              <a:buChar char="•"/>
            </a:pPr>
            <a:r>
              <a:rPr lang="en-US" b="0" dirty="0"/>
              <a:t>Students </a:t>
            </a:r>
            <a:r>
              <a:rPr lang="en-US" b="0" dirty="0" smtClean="0"/>
              <a:t>service hours </a:t>
            </a:r>
            <a:r>
              <a:rPr lang="en-US" b="0" dirty="0"/>
              <a:t>ranged from less than 25 to more than </a:t>
            </a:r>
            <a:r>
              <a:rPr lang="en-US" b="0" dirty="0" smtClean="0"/>
              <a:t>400 (so there is a range of commitment that you will need to deal with)</a:t>
            </a:r>
            <a:endParaRPr lang="en-US" b="0" dirty="0"/>
          </a:p>
          <a:p>
            <a:pPr marL="628650" lvl="1" indent="-171450">
              <a:buFont typeface="Arial" panose="020B0604020202020204" pitchFamily="34" charset="0"/>
              <a:buChar char="•"/>
            </a:pPr>
            <a:r>
              <a:rPr lang="en-US" b="0" dirty="0"/>
              <a:t>100% of student indicated that they feel their participation in service had a meaningful impact on the Springfield Community</a:t>
            </a:r>
            <a:r>
              <a:rPr lang="en-US" b="0" dirty="0" smtClean="0"/>
              <a:t>.</a:t>
            </a:r>
            <a:endParaRPr lang="en-US" b="0" dirty="0"/>
          </a:p>
        </p:txBody>
      </p:sp>
      <p:sp>
        <p:nvSpPr>
          <p:cNvPr id="4" name="Slide Number Placeholder 3"/>
          <p:cNvSpPr>
            <a:spLocks noGrp="1"/>
          </p:cNvSpPr>
          <p:nvPr>
            <p:ph type="sldNum" sz="quarter" idx="10"/>
          </p:nvPr>
        </p:nvSpPr>
        <p:spPr/>
        <p:txBody>
          <a:bodyPr/>
          <a:lstStyle/>
          <a:p>
            <a:fld id="{F339A0DB-693E-4408-95A4-05E5A197910C}" type="slidenum">
              <a:rPr lang="en-US" smtClean="0"/>
              <a:t>10</a:t>
            </a:fld>
            <a:endParaRPr lang="en-US"/>
          </a:p>
        </p:txBody>
      </p:sp>
    </p:spTree>
    <p:extLst>
      <p:ext uri="{BB962C8B-B14F-4D97-AF65-F5344CB8AC3E}">
        <p14:creationId xmlns:p14="http://schemas.microsoft.com/office/powerpoint/2010/main" val="407062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smtClean="0"/>
              <a:t>How </a:t>
            </a:r>
            <a:r>
              <a:rPr lang="en-US" baseline="0" dirty="0" smtClean="0"/>
              <a:t>can you bring your service opportunity to these students?</a:t>
            </a:r>
          </a:p>
          <a:p>
            <a:r>
              <a:rPr lang="en-US" baseline="0" dirty="0" smtClean="0"/>
              <a:t>What aspects of current college students can you take advantage of?</a:t>
            </a:r>
          </a:p>
          <a:p>
            <a:r>
              <a:rPr lang="en-US" baseline="0" dirty="0" smtClean="0"/>
              <a:t>How can you shape your volunteer programs to encourage college student participation?</a:t>
            </a:r>
            <a:endParaRPr lang="en-US" dirty="0"/>
          </a:p>
        </p:txBody>
      </p:sp>
      <p:sp>
        <p:nvSpPr>
          <p:cNvPr id="4" name="Slide Number Placeholder 3"/>
          <p:cNvSpPr>
            <a:spLocks noGrp="1"/>
          </p:cNvSpPr>
          <p:nvPr>
            <p:ph type="sldNum" sz="quarter" idx="10"/>
          </p:nvPr>
        </p:nvSpPr>
        <p:spPr/>
        <p:txBody>
          <a:bodyPr/>
          <a:lstStyle/>
          <a:p>
            <a:fld id="{F339A0DB-693E-4408-95A4-05E5A197910C}" type="slidenum">
              <a:rPr lang="en-US" smtClean="0"/>
              <a:t>11</a:t>
            </a:fld>
            <a:endParaRPr lang="en-US"/>
          </a:p>
        </p:txBody>
      </p:sp>
    </p:spTree>
    <p:extLst>
      <p:ext uri="{BB962C8B-B14F-4D97-AF65-F5344CB8AC3E}">
        <p14:creationId xmlns:p14="http://schemas.microsoft.com/office/powerpoint/2010/main" val="835141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Mini workshop</a:t>
            </a:r>
          </a:p>
          <a:p>
            <a:endParaRPr lang="en-US" dirty="0" smtClean="0"/>
          </a:p>
          <a:p>
            <a:r>
              <a:rPr lang="en-US" dirty="0" smtClean="0"/>
              <a:t>What</a:t>
            </a:r>
            <a:r>
              <a:rPr lang="en-US" baseline="0" dirty="0" smtClean="0"/>
              <a:t> type of service opportunities make the most sense for you?</a:t>
            </a:r>
            <a:endParaRPr lang="en-US" dirty="0" smtClean="0"/>
          </a:p>
          <a:p>
            <a:r>
              <a:rPr lang="en-US" dirty="0" smtClean="0"/>
              <a:t>What</a:t>
            </a:r>
            <a:r>
              <a:rPr lang="en-US" baseline="0" dirty="0" smtClean="0"/>
              <a:t> avenues make the most sense?</a:t>
            </a:r>
          </a:p>
          <a:p>
            <a:r>
              <a:rPr lang="en-US" baseline="0" dirty="0" smtClean="0"/>
              <a:t>What relationships need to be developed in order to establish these opportunities?</a:t>
            </a:r>
          </a:p>
          <a:p>
            <a:r>
              <a:rPr lang="en-US" baseline="0" dirty="0" smtClean="0"/>
              <a:t>What don’t you know about the school that you nee to research?</a:t>
            </a:r>
            <a:endParaRPr lang="en-US" dirty="0"/>
          </a:p>
        </p:txBody>
      </p:sp>
      <p:sp>
        <p:nvSpPr>
          <p:cNvPr id="4" name="Slide Number Placeholder 3"/>
          <p:cNvSpPr>
            <a:spLocks noGrp="1"/>
          </p:cNvSpPr>
          <p:nvPr>
            <p:ph type="sldNum" sz="quarter" idx="10"/>
          </p:nvPr>
        </p:nvSpPr>
        <p:spPr/>
        <p:txBody>
          <a:bodyPr/>
          <a:lstStyle/>
          <a:p>
            <a:fld id="{F339A0DB-693E-4408-95A4-05E5A197910C}" type="slidenum">
              <a:rPr lang="en-US" smtClean="0"/>
              <a:t>12</a:t>
            </a:fld>
            <a:endParaRPr lang="en-US"/>
          </a:p>
        </p:txBody>
      </p:sp>
    </p:spTree>
    <p:extLst>
      <p:ext uri="{BB962C8B-B14F-4D97-AF65-F5344CB8AC3E}">
        <p14:creationId xmlns:p14="http://schemas.microsoft.com/office/powerpoint/2010/main" val="3282594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39A0DB-693E-4408-95A4-05E5A197910C}" type="slidenum">
              <a:rPr lang="en-US" smtClean="0"/>
              <a:t>13</a:t>
            </a:fld>
            <a:endParaRPr lang="en-US"/>
          </a:p>
        </p:txBody>
      </p:sp>
    </p:spTree>
    <p:extLst>
      <p:ext uri="{BB962C8B-B14F-4D97-AF65-F5344CB8AC3E}">
        <p14:creationId xmlns:p14="http://schemas.microsoft.com/office/powerpoint/2010/main" val="121555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1) more students</a:t>
            </a:r>
            <a:r>
              <a:rPr lang="en-US" baseline="0" dirty="0" smtClean="0"/>
              <a:t> are volunteering 2) we know it has positive effects on the students.</a:t>
            </a:r>
          </a:p>
          <a:p>
            <a:endParaRPr lang="en-US" baseline="0" dirty="0" smtClean="0"/>
          </a:p>
          <a:p>
            <a:r>
              <a:rPr lang="en-US" baseline="0" dirty="0" smtClean="0"/>
              <a:t>Mission Critical</a:t>
            </a:r>
          </a:p>
          <a:p>
            <a:endParaRPr lang="en-US" baseline="0" dirty="0" smtClean="0"/>
          </a:p>
          <a:p>
            <a:r>
              <a:rPr lang="en-US" baseline="0" dirty="0" smtClean="0"/>
              <a:t>Mini Group Project</a:t>
            </a:r>
            <a:endParaRPr lang="en-US" dirty="0"/>
          </a:p>
        </p:txBody>
      </p:sp>
      <p:sp>
        <p:nvSpPr>
          <p:cNvPr id="4" name="Slide Number Placeholder 3"/>
          <p:cNvSpPr>
            <a:spLocks noGrp="1"/>
          </p:cNvSpPr>
          <p:nvPr>
            <p:ph type="sldNum" sz="quarter" idx="10"/>
          </p:nvPr>
        </p:nvSpPr>
        <p:spPr/>
        <p:txBody>
          <a:bodyPr/>
          <a:lstStyle/>
          <a:p>
            <a:fld id="{F339A0DB-693E-4408-95A4-05E5A197910C}" type="slidenum">
              <a:rPr lang="en-US" smtClean="0"/>
              <a:t>2</a:t>
            </a:fld>
            <a:endParaRPr lang="en-US"/>
          </a:p>
        </p:txBody>
      </p:sp>
    </p:spTree>
    <p:extLst>
      <p:ext uri="{BB962C8B-B14F-4D97-AF65-F5344CB8AC3E}">
        <p14:creationId xmlns:p14="http://schemas.microsoft.com/office/powerpoint/2010/main" val="1262381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Generational</a:t>
            </a:r>
            <a:r>
              <a:rPr lang="en-US" baseline="0" dirty="0" smtClean="0"/>
              <a:t> </a:t>
            </a:r>
            <a:r>
              <a:rPr lang="en-US" baseline="0" dirty="0" smtClean="0"/>
              <a:t>factors</a:t>
            </a:r>
          </a:p>
          <a:p>
            <a:pPr marL="628650" lvl="1" indent="-171450">
              <a:buFont typeface="Arial" panose="020B0604020202020204" pitchFamily="34" charset="0"/>
              <a:buChar char="•"/>
            </a:pPr>
            <a:r>
              <a:rPr lang="en-US" baseline="0" dirty="0" smtClean="0"/>
              <a:t>We </a:t>
            </a:r>
            <a:r>
              <a:rPr lang="en-US" baseline="0" dirty="0" smtClean="0"/>
              <a:t>will talk about this more later, but </a:t>
            </a:r>
            <a:r>
              <a:rPr lang="en-US" baseline="0" dirty="0" smtClean="0"/>
              <a:t>…</a:t>
            </a:r>
          </a:p>
          <a:p>
            <a:pPr marL="1085850" lvl="2" indent="-171450">
              <a:buFont typeface="Arial" panose="020B0604020202020204" pitchFamily="34" charset="0"/>
              <a:buChar char="•"/>
            </a:pPr>
            <a:r>
              <a:rPr lang="en-US" baseline="0" dirty="0" smtClean="0"/>
              <a:t>there </a:t>
            </a:r>
            <a:r>
              <a:rPr lang="en-US" baseline="0" dirty="0" smtClean="0"/>
              <a:t>are a ton of </a:t>
            </a:r>
            <a:r>
              <a:rPr lang="en-US" baseline="0" dirty="0" err="1" smtClean="0"/>
              <a:t>GenY</a:t>
            </a:r>
            <a:r>
              <a:rPr lang="en-US" baseline="0" dirty="0" smtClean="0"/>
              <a:t> </a:t>
            </a:r>
            <a:r>
              <a:rPr lang="en-US" baseline="0" dirty="0" smtClean="0"/>
              <a:t>students (though IL college enrollment is predicted to drop over the next decade)</a:t>
            </a:r>
          </a:p>
          <a:p>
            <a:pPr marL="1085850" lvl="2" indent="-171450">
              <a:buFont typeface="Arial" panose="020B0604020202020204" pitchFamily="34" charset="0"/>
              <a:buChar char="•"/>
            </a:pPr>
            <a:r>
              <a:rPr lang="en-US" baseline="0" dirty="0" smtClean="0"/>
              <a:t>they </a:t>
            </a:r>
            <a:r>
              <a:rPr lang="en-US" baseline="0" dirty="0" smtClean="0"/>
              <a:t>are participating in higher </a:t>
            </a:r>
            <a:r>
              <a:rPr lang="en-US" baseline="0" dirty="0" smtClean="0"/>
              <a:t>percentages. We </a:t>
            </a:r>
            <a:r>
              <a:rPr lang="en-US" baseline="0" dirty="0" smtClean="0"/>
              <a:t>have seen the uptake starting to take effect in higher education since </a:t>
            </a:r>
            <a:r>
              <a:rPr lang="en-US" baseline="0" dirty="0" smtClean="0"/>
              <a:t>2008</a:t>
            </a:r>
          </a:p>
          <a:p>
            <a:pPr marL="628650" lvl="1" indent="-171450">
              <a:buFont typeface="Arial" panose="020B0604020202020204" pitchFamily="34" charset="0"/>
              <a:buChar char="•"/>
            </a:pPr>
            <a:r>
              <a:rPr lang="en-US" baseline="0" dirty="0" smtClean="0"/>
              <a:t>this </a:t>
            </a:r>
            <a:r>
              <a:rPr lang="en-US" baseline="0" dirty="0" smtClean="0"/>
              <a:t>is more of a personal </a:t>
            </a:r>
            <a:r>
              <a:rPr lang="en-US" baseline="0" dirty="0" smtClean="0"/>
              <a:t>theory, but </a:t>
            </a:r>
            <a:r>
              <a:rPr lang="en-US" baseline="0" dirty="0" smtClean="0"/>
              <a:t>Technology has made the younger generation more civic </a:t>
            </a:r>
            <a:r>
              <a:rPr lang="en-US" baseline="0" dirty="0" smtClean="0"/>
              <a:t>minded</a:t>
            </a:r>
          </a:p>
          <a:p>
            <a:pPr marL="1085850" lvl="2" indent="-171450">
              <a:buFont typeface="Arial" panose="020B0604020202020204" pitchFamily="34" charset="0"/>
              <a:buChar char="•"/>
            </a:pPr>
            <a:r>
              <a:rPr lang="en-US" baseline="0" dirty="0" err="1" smtClean="0"/>
              <a:t>GenY</a:t>
            </a:r>
            <a:r>
              <a:rPr lang="en-US" baseline="0" dirty="0" smtClean="0"/>
              <a:t> </a:t>
            </a:r>
            <a:r>
              <a:rPr lang="en-US" baseline="0" dirty="0" smtClean="0"/>
              <a:t>grew up with FDNY 9/11, Katrina, </a:t>
            </a:r>
            <a:r>
              <a:rPr lang="en-US" baseline="0" dirty="0" err="1" smtClean="0"/>
              <a:t>Hati</a:t>
            </a:r>
            <a:r>
              <a:rPr lang="en-US" baseline="0" dirty="0" smtClean="0"/>
              <a:t> earthquake, Arab Spring, </a:t>
            </a:r>
            <a:r>
              <a:rPr lang="en-US" baseline="0" dirty="0" err="1" smtClean="0"/>
              <a:t>Kony</a:t>
            </a:r>
            <a:endParaRPr lang="en-US" baseline="0" dirty="0" smtClean="0"/>
          </a:p>
          <a:p>
            <a:pPr marL="1085850" lvl="2" indent="-171450">
              <a:buFont typeface="Arial" panose="020B0604020202020204" pitchFamily="34" charset="0"/>
              <a:buChar char="•"/>
            </a:pPr>
            <a:r>
              <a:rPr lang="en-US" baseline="0" dirty="0" smtClean="0"/>
              <a:t>They </a:t>
            </a:r>
            <a:r>
              <a:rPr lang="en-US" baseline="0" dirty="0" smtClean="0"/>
              <a:t>have seen one person (with a video camera) can make a difference (they really believe that it is possible (big and small</a:t>
            </a:r>
            <a:r>
              <a:rPr lang="en-US" baseline="0" dirty="0" smtClean="0"/>
              <a:t>)</a:t>
            </a:r>
          </a:p>
          <a:p>
            <a:pPr marL="1085850" lvl="2" indent="-171450">
              <a:buFont typeface="Arial" panose="020B0604020202020204" pitchFamily="34" charset="0"/>
              <a:buChar char="•"/>
            </a:pPr>
            <a:r>
              <a:rPr lang="en-US" baseline="0" dirty="0" smtClean="0"/>
              <a:t>They </a:t>
            </a:r>
            <a:r>
              <a:rPr lang="en-US" baseline="0" dirty="0" smtClean="0"/>
              <a:t>actually have seen that if you don’t buy a product (it works and forces corporations to </a:t>
            </a:r>
            <a:r>
              <a:rPr lang="en-US" baseline="0" dirty="0" smtClean="0"/>
              <a:t>change)</a:t>
            </a:r>
          </a:p>
          <a:p>
            <a:pPr marL="1085850" lvl="2" indent="-171450">
              <a:buFont typeface="Arial" panose="020B0604020202020204" pitchFamily="34" charset="0"/>
              <a:buChar char="•"/>
            </a:pPr>
            <a:r>
              <a:rPr lang="en-US" baseline="0" dirty="0" smtClean="0"/>
              <a:t>Think about the last three election cycles as being your total understanding of </a:t>
            </a:r>
            <a:r>
              <a:rPr lang="en-US" baseline="0" dirty="0" err="1" smtClean="0"/>
              <a:t>amercian</a:t>
            </a:r>
            <a:r>
              <a:rPr lang="en-US" baseline="0" dirty="0" smtClean="0"/>
              <a:t> democracy</a:t>
            </a:r>
          </a:p>
          <a:p>
            <a:pPr marL="628650" lvl="1" indent="-171450">
              <a:buFont typeface="Arial" panose="020B0604020202020204" pitchFamily="34" charset="0"/>
              <a:buChar char="•"/>
            </a:pPr>
            <a:r>
              <a:rPr lang="en-US" baseline="0" dirty="0" smtClean="0"/>
              <a:t>More </a:t>
            </a:r>
            <a:r>
              <a:rPr lang="en-US" baseline="0" dirty="0" smtClean="0"/>
              <a:t>students are involved in service prior to entering college than ever before</a:t>
            </a:r>
            <a:endParaRPr lang="en-US" dirty="0"/>
          </a:p>
        </p:txBody>
      </p:sp>
      <p:sp>
        <p:nvSpPr>
          <p:cNvPr id="4" name="Slide Number Placeholder 3"/>
          <p:cNvSpPr>
            <a:spLocks noGrp="1"/>
          </p:cNvSpPr>
          <p:nvPr>
            <p:ph type="sldNum" sz="quarter" idx="10"/>
          </p:nvPr>
        </p:nvSpPr>
        <p:spPr/>
        <p:txBody>
          <a:bodyPr/>
          <a:lstStyle/>
          <a:p>
            <a:fld id="{F339A0DB-693E-4408-95A4-05E5A197910C}" type="slidenum">
              <a:rPr lang="en-US" smtClean="0"/>
              <a:t>3</a:t>
            </a:fld>
            <a:endParaRPr lang="en-US"/>
          </a:p>
        </p:txBody>
      </p:sp>
    </p:spTree>
    <p:extLst>
      <p:ext uri="{BB962C8B-B14F-4D97-AF65-F5344CB8AC3E}">
        <p14:creationId xmlns:p14="http://schemas.microsoft.com/office/powerpoint/2010/main" val="586558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Astin</a:t>
            </a:r>
            <a:r>
              <a:rPr lang="en-US" dirty="0"/>
              <a:t>, A. W. &amp; Sax L. J. (1998) How Undergraduates Are Affected by Service Participation.</a:t>
            </a:r>
            <a:r>
              <a:rPr lang="en-US" i="1" dirty="0"/>
              <a:t> Journal of College Student Development 39</a:t>
            </a:r>
            <a:r>
              <a:rPr lang="en-US" dirty="0"/>
              <a:t>(3) 251-263.</a:t>
            </a:r>
          </a:p>
          <a:p>
            <a:r>
              <a:rPr lang="en-US" dirty="0"/>
              <a:t> </a:t>
            </a:r>
          </a:p>
          <a:p>
            <a:r>
              <a:rPr lang="en-US" dirty="0"/>
              <a:t>“Based on entering freshman and follow-up data collected from 3,450 students (2,287 women and 1,163 men) attending 42 institutions with federally funded community service programs, the impact of community service participation on undergraduate student development was examined. Results indicate that participating in service during the under-graduate years substantially enhances the student’s academic development, life skill development, and sense of civic responsibility. (251)”</a:t>
            </a:r>
          </a:p>
          <a:p>
            <a:endParaRPr lang="en-US" dirty="0"/>
          </a:p>
          <a:p>
            <a:r>
              <a:rPr lang="en-US" dirty="0"/>
              <a:t>“The most remarkable finding of this longitudinal study was that all 35 student outcome measures were favorably influenced by service participation. (255</a:t>
            </a:r>
            <a:r>
              <a:rPr lang="en-US" dirty="0" smtClean="0"/>
              <a:t>)”</a:t>
            </a:r>
          </a:p>
          <a:p>
            <a:endParaRPr lang="en-US" dirty="0" smtClean="0"/>
          </a:p>
          <a:p>
            <a:r>
              <a:rPr lang="en-US" dirty="0" smtClean="0"/>
              <a:t>Some of the notable factors</a:t>
            </a:r>
            <a:r>
              <a:rPr lang="en-US" baseline="0" dirty="0" smtClean="0"/>
              <a:t> from that study:</a:t>
            </a:r>
            <a:endParaRPr lang="en-US" dirty="0"/>
          </a:p>
          <a:p>
            <a:pPr marL="171450"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Increased knowledge of field (most associated with longer term volunteering)</a:t>
            </a:r>
          </a:p>
          <a:p>
            <a:pPr marL="171450" lvl="0" indent="-171450">
              <a:buFont typeface="Arial" panose="020B0604020202020204" pitchFamily="34" charset="0"/>
              <a:buChar char="•"/>
            </a:pPr>
            <a:r>
              <a:rPr lang="en-US" dirty="0"/>
              <a:t>Leadership Ability (Most associated with student group or program)</a:t>
            </a:r>
          </a:p>
          <a:p>
            <a:pPr marL="171450" lvl="0" indent="-171450">
              <a:buFont typeface="Arial" panose="020B0604020202020204" pitchFamily="34" charset="0"/>
              <a:buChar char="•"/>
            </a:pPr>
            <a:r>
              <a:rPr lang="en-US" dirty="0"/>
              <a:t>Self-Confidence</a:t>
            </a:r>
          </a:p>
          <a:p>
            <a:pPr marL="171450" lvl="0" indent="-171450">
              <a:buFont typeface="Arial" panose="020B0604020202020204" pitchFamily="34" charset="0"/>
              <a:buChar char="•"/>
            </a:pPr>
            <a:r>
              <a:rPr lang="en-US" dirty="0"/>
              <a:t>Ability to think Critically</a:t>
            </a:r>
          </a:p>
          <a:p>
            <a:pPr marL="171450" lvl="0" indent="-171450">
              <a:buFont typeface="Arial" panose="020B0604020202020204" pitchFamily="34" charset="0"/>
              <a:buChar char="•"/>
            </a:pPr>
            <a:r>
              <a:rPr lang="en-US" dirty="0"/>
              <a:t>Interpersonal Skills</a:t>
            </a:r>
          </a:p>
          <a:p>
            <a:pPr marL="171450" lvl="0" indent="-171450">
              <a:buFont typeface="Arial" panose="020B0604020202020204" pitchFamily="34" charset="0"/>
              <a:buChar char="•"/>
            </a:pPr>
            <a:r>
              <a:rPr lang="en-US" dirty="0"/>
              <a:t>Ability to work cooperatively</a:t>
            </a:r>
          </a:p>
          <a:p>
            <a:pPr marL="171450" lvl="0" indent="-171450">
              <a:buFont typeface="Arial" panose="020B0604020202020204" pitchFamily="34" charset="0"/>
              <a:buChar char="•"/>
            </a:pPr>
            <a:r>
              <a:rPr lang="en-US" dirty="0"/>
              <a:t>Increased knowledge of race and culture</a:t>
            </a:r>
          </a:p>
          <a:p>
            <a:pPr marL="171450" lvl="0" indent="-171450">
              <a:buFont typeface="Arial" panose="020B0604020202020204" pitchFamily="34" charset="0"/>
              <a:buChar char="•"/>
            </a:pPr>
            <a:r>
              <a:rPr lang="en-US" dirty="0"/>
              <a:t>Increased ability to get along with people of different race and culture</a:t>
            </a:r>
          </a:p>
          <a:p>
            <a:pPr marL="171450" lvl="0" indent="-171450">
              <a:buFont typeface="Arial" panose="020B0604020202020204" pitchFamily="34" charset="0"/>
              <a:buChar char="•"/>
            </a:pPr>
            <a:r>
              <a:rPr lang="en-US" dirty="0"/>
              <a:t>Understanding of problems facing a community (Most associated with SL)</a:t>
            </a:r>
          </a:p>
          <a:p>
            <a:pPr marL="171450" lvl="0" indent="-171450">
              <a:buFont typeface="Arial" panose="020B0604020202020204" pitchFamily="34" charset="0"/>
              <a:buChar char="•"/>
            </a:pPr>
            <a:r>
              <a:rPr lang="en-US" dirty="0"/>
              <a:t>Understanding of problems facing a nation (Most associated with SL)</a:t>
            </a:r>
          </a:p>
          <a:p>
            <a:pPr marL="171450" lvl="0" indent="-171450">
              <a:buFont typeface="Arial" panose="020B0604020202020204" pitchFamily="34" charset="0"/>
              <a:buChar char="•"/>
            </a:pPr>
            <a:r>
              <a:rPr lang="en-US" dirty="0"/>
              <a:t>Increased relevance of coursework to everyday life</a:t>
            </a:r>
          </a:p>
          <a:p>
            <a:pPr marL="171450" lvl="0" indent="-171450">
              <a:buFont typeface="Arial" panose="020B0604020202020204" pitchFamily="34" charset="0"/>
              <a:buChar char="•"/>
            </a:pPr>
            <a:r>
              <a:rPr lang="en-US" dirty="0"/>
              <a:t>Desire to volunteer in the future (most associated with independent volunteering)</a:t>
            </a:r>
          </a:p>
          <a:p>
            <a:pPr lvl="0"/>
            <a:endParaRPr lang="en-US" dirty="0"/>
          </a:p>
          <a:p>
            <a:pPr lvl="0"/>
            <a:endParaRPr lang="en-US" dirty="0"/>
          </a:p>
          <a:p>
            <a:endParaRPr lang="en-US" dirty="0"/>
          </a:p>
        </p:txBody>
      </p:sp>
      <p:sp>
        <p:nvSpPr>
          <p:cNvPr id="4" name="Slide Number Placeholder 3"/>
          <p:cNvSpPr>
            <a:spLocks noGrp="1"/>
          </p:cNvSpPr>
          <p:nvPr>
            <p:ph type="sldNum" sz="quarter" idx="10"/>
          </p:nvPr>
        </p:nvSpPr>
        <p:spPr/>
        <p:txBody>
          <a:bodyPr/>
          <a:lstStyle/>
          <a:p>
            <a:fld id="{F339A0DB-693E-4408-95A4-05E5A197910C}" type="slidenum">
              <a:rPr lang="en-US" smtClean="0"/>
              <a:t>4</a:t>
            </a:fld>
            <a:endParaRPr lang="en-US"/>
          </a:p>
        </p:txBody>
      </p:sp>
    </p:spTree>
    <p:extLst>
      <p:ext uri="{BB962C8B-B14F-4D97-AF65-F5344CB8AC3E}">
        <p14:creationId xmlns:p14="http://schemas.microsoft.com/office/powerpoint/2010/main" val="100301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39A0DB-693E-4408-95A4-05E5A197910C}" type="slidenum">
              <a:rPr lang="en-US" smtClean="0"/>
              <a:t>5</a:t>
            </a:fld>
            <a:endParaRPr lang="en-US"/>
          </a:p>
        </p:txBody>
      </p:sp>
    </p:spTree>
    <p:extLst>
      <p:ext uri="{BB962C8B-B14F-4D97-AF65-F5344CB8AC3E}">
        <p14:creationId xmlns:p14="http://schemas.microsoft.com/office/powerpoint/2010/main" val="690963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ways that organizations can gain access to the avenues provided in the previous slide.</a:t>
            </a:r>
            <a:endParaRPr lang="en-US" dirty="0" smtClean="0"/>
          </a:p>
        </p:txBody>
      </p:sp>
      <p:sp>
        <p:nvSpPr>
          <p:cNvPr id="4" name="Slide Number Placeholder 3"/>
          <p:cNvSpPr>
            <a:spLocks noGrp="1"/>
          </p:cNvSpPr>
          <p:nvPr>
            <p:ph type="sldNum" sz="quarter" idx="10"/>
          </p:nvPr>
        </p:nvSpPr>
        <p:spPr/>
        <p:txBody>
          <a:bodyPr/>
          <a:lstStyle/>
          <a:p>
            <a:fld id="{F339A0DB-693E-4408-95A4-05E5A197910C}" type="slidenum">
              <a:rPr lang="en-US" smtClean="0"/>
              <a:t>6</a:t>
            </a:fld>
            <a:endParaRPr lang="en-US"/>
          </a:p>
        </p:txBody>
      </p:sp>
    </p:spTree>
    <p:extLst>
      <p:ext uri="{BB962C8B-B14F-4D97-AF65-F5344CB8AC3E}">
        <p14:creationId xmlns:p14="http://schemas.microsoft.com/office/powerpoint/2010/main" val="690963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access to each of these avenues (UIS</a:t>
            </a:r>
            <a:r>
              <a:rPr lang="en-US" baseline="0" dirty="0" smtClean="0"/>
              <a:t> can serve as an example in many cases)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339A0DB-693E-4408-95A4-05E5A197910C}" type="slidenum">
              <a:rPr lang="en-US" smtClean="0"/>
              <a:t>7</a:t>
            </a:fld>
            <a:endParaRPr lang="en-US"/>
          </a:p>
        </p:txBody>
      </p:sp>
    </p:spTree>
    <p:extLst>
      <p:ext uri="{BB962C8B-B14F-4D97-AF65-F5344CB8AC3E}">
        <p14:creationId xmlns:p14="http://schemas.microsoft.com/office/powerpoint/2010/main" val="690963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2871">
              <a:defRPr/>
            </a:pPr>
            <a:r>
              <a:rPr lang="en-US" dirty="0" smtClean="0"/>
              <a:t>Huge</a:t>
            </a:r>
          </a:p>
          <a:p>
            <a:pPr marL="628650" lvl="2" indent="-171450" defTabSz="932871">
              <a:buFont typeface="Arial" panose="020B0604020202020204" pitchFamily="34" charset="0"/>
              <a:buChar char="•"/>
              <a:defRPr/>
            </a:pPr>
            <a:r>
              <a:rPr lang="en-US" dirty="0" smtClean="0"/>
              <a:t>This</a:t>
            </a:r>
            <a:r>
              <a:rPr lang="en-US" baseline="0" dirty="0" smtClean="0"/>
              <a:t> </a:t>
            </a:r>
            <a:r>
              <a:rPr lang="en-US" baseline="0" dirty="0" smtClean="0"/>
              <a:t>generation is b</a:t>
            </a:r>
            <a:r>
              <a:rPr lang="en-US" dirty="0" smtClean="0"/>
              <a:t>igger than the Baby Boomers</a:t>
            </a:r>
          </a:p>
          <a:p>
            <a:pPr marL="628650" lvl="2" indent="-171450" defTabSz="932871">
              <a:buFont typeface="Arial" panose="020B0604020202020204" pitchFamily="34" charset="0"/>
              <a:buChar char="•"/>
              <a:defRPr/>
            </a:pPr>
            <a:r>
              <a:rPr lang="en-US" dirty="0" smtClean="0"/>
              <a:t>Including</a:t>
            </a:r>
            <a:r>
              <a:rPr lang="en-US" baseline="0" dirty="0" smtClean="0"/>
              <a:t> </a:t>
            </a:r>
            <a:r>
              <a:rPr lang="en-US" baseline="0" dirty="0" smtClean="0"/>
              <a:t>immigration they approach </a:t>
            </a:r>
            <a:r>
              <a:rPr lang="en-US" dirty="0" smtClean="0"/>
              <a:t>90m</a:t>
            </a:r>
          </a:p>
          <a:p>
            <a:pPr marL="628650" lvl="2" indent="-171450" defTabSz="932871">
              <a:buFont typeface="Arial" panose="020B0604020202020204" pitchFamily="34" charset="0"/>
              <a:buChar char="•"/>
              <a:defRPr/>
            </a:pPr>
            <a:r>
              <a:rPr lang="en-US" dirty="0" smtClean="0"/>
              <a:t>That</a:t>
            </a:r>
            <a:r>
              <a:rPr lang="en-US" baseline="0" dirty="0" smtClean="0"/>
              <a:t> </a:t>
            </a:r>
            <a:r>
              <a:rPr lang="en-US" baseline="0" dirty="0" smtClean="0"/>
              <a:t>is 30% bigger than the baby boom generation</a:t>
            </a:r>
          </a:p>
          <a:p>
            <a:pPr marL="1085850" lvl="3" indent="-171450" defTabSz="932871">
              <a:buFont typeface="Arial" panose="020B0604020202020204" pitchFamily="34" charset="0"/>
              <a:buChar char="•"/>
              <a:defRPr/>
            </a:pPr>
            <a:r>
              <a:rPr lang="en-US" baseline="0" dirty="0" smtClean="0"/>
              <a:t>There </a:t>
            </a:r>
            <a:r>
              <a:rPr lang="en-US" baseline="0" dirty="0" smtClean="0"/>
              <a:t>are a lot of them, and they are volunteering in higher percentages so numbers are up a lot</a:t>
            </a:r>
          </a:p>
          <a:p>
            <a:pPr marL="0" lvl="1" defTabSz="932871">
              <a:defRPr/>
            </a:pPr>
            <a:endParaRPr lang="en-US" baseline="0" dirty="0" smtClean="0"/>
          </a:p>
          <a:p>
            <a:pPr marL="0" lvl="1" defTabSz="932871">
              <a:defRPr/>
            </a:pPr>
            <a:r>
              <a:rPr lang="en-US" baseline="0" dirty="0" smtClean="0"/>
              <a:t>Diverse</a:t>
            </a:r>
          </a:p>
          <a:p>
            <a:pPr marL="628650" lvl="2" indent="-171450" defTabSz="932871">
              <a:buFont typeface="Arial" panose="020B0604020202020204" pitchFamily="34" charset="0"/>
              <a:buChar char="•"/>
              <a:defRPr/>
            </a:pPr>
            <a:r>
              <a:rPr lang="en-US" baseline="0" dirty="0" smtClean="0"/>
              <a:t>They </a:t>
            </a:r>
            <a:r>
              <a:rPr lang="en-US" baseline="0" dirty="0" smtClean="0"/>
              <a:t>have been told repeatedly that during their young adulthood that current minority groups will be collectively become the majority</a:t>
            </a:r>
          </a:p>
          <a:p>
            <a:pPr marL="628650" lvl="2" indent="-171450" defTabSz="932871">
              <a:buFont typeface="Arial" panose="020B0604020202020204" pitchFamily="34" charset="0"/>
              <a:buChar char="•"/>
              <a:defRPr/>
            </a:pPr>
            <a:r>
              <a:rPr lang="en-US" baseline="0" dirty="0" smtClean="0"/>
              <a:t>The </a:t>
            </a:r>
            <a:r>
              <a:rPr lang="en-US" baseline="0" dirty="0" smtClean="0"/>
              <a:t>incoming class of students at UIS reflects this change in demographic (Caucasian makes up less than 50% of projected </a:t>
            </a:r>
            <a:r>
              <a:rPr lang="en-US" baseline="0" dirty="0" smtClean="0"/>
              <a:t>students for 2019)</a:t>
            </a:r>
            <a:endParaRPr lang="en-US" baseline="0" dirty="0" smtClean="0"/>
          </a:p>
          <a:p>
            <a:pPr marL="628650" lvl="2" indent="-171450" defTabSz="932871">
              <a:buFont typeface="Arial" panose="020B0604020202020204" pitchFamily="34" charset="0"/>
              <a:buChar char="•"/>
              <a:defRPr/>
            </a:pPr>
            <a:r>
              <a:rPr lang="en-US" baseline="0" dirty="0" smtClean="0"/>
              <a:t>They </a:t>
            </a:r>
            <a:r>
              <a:rPr lang="en-US" baseline="0" dirty="0" smtClean="0"/>
              <a:t>do not always consider the word “diverse” to just mean race</a:t>
            </a:r>
          </a:p>
          <a:p>
            <a:pPr marL="1085850" lvl="3" indent="-171450" defTabSz="932871">
              <a:buFont typeface="Arial" panose="020B0604020202020204" pitchFamily="34" charset="0"/>
              <a:buChar char="•"/>
              <a:defRPr/>
            </a:pPr>
            <a:r>
              <a:rPr lang="en-US" baseline="0" dirty="0" smtClean="0"/>
              <a:t>This </a:t>
            </a:r>
            <a:r>
              <a:rPr lang="en-US" baseline="0" dirty="0" smtClean="0"/>
              <a:t>attribute can commonly be useful when trying to solve problems with a ton of interests/viewpoints</a:t>
            </a:r>
          </a:p>
          <a:p>
            <a:pPr marL="0" lvl="1" defTabSz="932871">
              <a:defRPr/>
            </a:pPr>
            <a:endParaRPr lang="en-US" baseline="0" dirty="0" smtClean="0"/>
          </a:p>
          <a:p>
            <a:pPr marL="0" lvl="1" defTabSz="932871">
              <a:defRPr/>
            </a:pPr>
            <a:r>
              <a:rPr lang="en-US" baseline="0" dirty="0" smtClean="0"/>
              <a:t>Special</a:t>
            </a:r>
          </a:p>
          <a:p>
            <a:pPr marL="628650" lvl="2" indent="-171450" defTabSz="932871">
              <a:buFont typeface="Arial" panose="020B0604020202020204" pitchFamily="34" charset="0"/>
              <a:buChar char="•"/>
              <a:defRPr/>
            </a:pPr>
            <a:r>
              <a:rPr lang="en-US" baseline="0" dirty="0" smtClean="0"/>
              <a:t>They </a:t>
            </a:r>
            <a:r>
              <a:rPr lang="en-US" baseline="0" dirty="0" smtClean="0"/>
              <a:t>have been told this their entire life (pictures of food on </a:t>
            </a:r>
            <a:r>
              <a:rPr lang="en-US" baseline="0" dirty="0" err="1" smtClean="0"/>
              <a:t>facebook</a:t>
            </a:r>
            <a:r>
              <a:rPr lang="en-US" baseline="0" dirty="0" smtClean="0"/>
              <a:t>)</a:t>
            </a:r>
          </a:p>
          <a:p>
            <a:pPr marL="628650" lvl="2" indent="-171450" defTabSz="932871">
              <a:buFont typeface="Arial" panose="020B0604020202020204" pitchFamily="34" charset="0"/>
              <a:buChar char="•"/>
              <a:defRPr/>
            </a:pPr>
            <a:r>
              <a:rPr lang="en-US" baseline="0" dirty="0" smtClean="0"/>
              <a:t>Because </a:t>
            </a:r>
            <a:r>
              <a:rPr lang="en-US" baseline="0" dirty="0" smtClean="0"/>
              <a:t>of their numbers a ton of products services and ads cater to them</a:t>
            </a:r>
          </a:p>
          <a:p>
            <a:pPr marL="628650" lvl="2" indent="-171450" defTabSz="932871">
              <a:buFont typeface="Arial" panose="020B0604020202020204" pitchFamily="34" charset="0"/>
              <a:buChar char="•"/>
              <a:defRPr/>
            </a:pPr>
            <a:r>
              <a:rPr lang="en-US" baseline="0" dirty="0" smtClean="0"/>
              <a:t>They </a:t>
            </a:r>
            <a:r>
              <a:rPr lang="en-US" baseline="0" dirty="0" smtClean="0"/>
              <a:t>see themselves as special and as such are “expectant”</a:t>
            </a:r>
          </a:p>
          <a:p>
            <a:pPr marL="1085850" lvl="3" indent="-171450" defTabSz="932871">
              <a:buFont typeface="Arial" panose="020B0604020202020204" pitchFamily="34" charset="0"/>
              <a:buChar char="•"/>
              <a:defRPr/>
            </a:pPr>
            <a:r>
              <a:rPr lang="en-US" baseline="0" dirty="0" smtClean="0"/>
              <a:t>This </a:t>
            </a:r>
            <a:r>
              <a:rPr lang="en-US" baseline="0" dirty="0" smtClean="0"/>
              <a:t>is commonly “done the wrong way” don’t try to make them feel special, they already do</a:t>
            </a:r>
            <a:r>
              <a:rPr lang="en-US" baseline="0" dirty="0" smtClean="0"/>
              <a:t>.</a:t>
            </a:r>
            <a:r>
              <a:rPr lang="en-US" baseline="0" dirty="0" smtClean="0"/>
              <a:t>		</a:t>
            </a:r>
          </a:p>
          <a:p>
            <a:pPr marL="0" lvl="1" defTabSz="932871">
              <a:defRPr/>
            </a:pPr>
            <a:endParaRPr lang="en-US" baseline="0" dirty="0" smtClean="0"/>
          </a:p>
          <a:p>
            <a:pPr marL="0" lvl="1" defTabSz="932871">
              <a:defRPr/>
            </a:pPr>
            <a:r>
              <a:rPr lang="en-US" baseline="0" dirty="0" smtClean="0"/>
              <a:t>High </a:t>
            </a:r>
            <a:r>
              <a:rPr lang="en-US" baseline="0" dirty="0" smtClean="0"/>
              <a:t>Educational </a:t>
            </a:r>
            <a:r>
              <a:rPr lang="en-US" baseline="0" dirty="0" smtClean="0"/>
              <a:t>Goals</a:t>
            </a:r>
            <a:endParaRPr lang="en-US" baseline="0" dirty="0" smtClean="0"/>
          </a:p>
          <a:p>
            <a:pPr marL="628650" lvl="2" indent="-171450" defTabSz="932871">
              <a:buFont typeface="Arial" panose="020B0604020202020204" pitchFamily="34" charset="0"/>
              <a:buChar char="•"/>
              <a:defRPr/>
            </a:pPr>
            <a:r>
              <a:rPr lang="en-US" baseline="0" dirty="0" smtClean="0"/>
              <a:t>Despite </a:t>
            </a:r>
            <a:r>
              <a:rPr lang="en-US" baseline="0" dirty="0" smtClean="0"/>
              <a:t>a rebounding manufacturing economy in the US, these students want college degrees and beyond</a:t>
            </a:r>
          </a:p>
          <a:p>
            <a:pPr marL="628650" lvl="2" indent="-171450" defTabSz="932871">
              <a:buFont typeface="Arial" panose="020B0604020202020204" pitchFamily="34" charset="0"/>
              <a:buChar char="•"/>
              <a:defRPr/>
            </a:pPr>
            <a:r>
              <a:rPr lang="en-US" baseline="0" dirty="0" smtClean="0"/>
              <a:t>¾ </a:t>
            </a:r>
            <a:r>
              <a:rPr lang="en-US" baseline="0" dirty="0" smtClean="0"/>
              <a:t>indicate as freshmen that they intend to seek college beyond a Bachelor’s Degree</a:t>
            </a:r>
          </a:p>
          <a:p>
            <a:pPr marL="628650" lvl="2" indent="-171450" defTabSz="932871">
              <a:buFont typeface="Arial" panose="020B0604020202020204" pitchFamily="34" charset="0"/>
              <a:buChar char="•"/>
              <a:defRPr/>
            </a:pPr>
            <a:r>
              <a:rPr lang="en-US" baseline="0" dirty="0" smtClean="0"/>
              <a:t>They </a:t>
            </a:r>
            <a:r>
              <a:rPr lang="en-US" baseline="0" dirty="0" smtClean="0"/>
              <a:t>recognize that they will enter the workforce competing with a lot of people with experience (we can come back to that later)</a:t>
            </a:r>
          </a:p>
          <a:p>
            <a:pPr marL="1085850" lvl="3" indent="-171450" defTabSz="932871">
              <a:buFont typeface="Arial" panose="020B0604020202020204" pitchFamily="34" charset="0"/>
              <a:buChar char="•"/>
              <a:defRPr/>
            </a:pPr>
            <a:r>
              <a:rPr lang="en-US" baseline="0" dirty="0" smtClean="0"/>
              <a:t>Help </a:t>
            </a:r>
            <a:r>
              <a:rPr lang="en-US" baseline="0" dirty="0" smtClean="0"/>
              <a:t>them link this to future educational goals (for a suggestion, have a letter of recommendation process)</a:t>
            </a:r>
            <a:endParaRPr lang="en-US" dirty="0" smtClean="0"/>
          </a:p>
          <a:p>
            <a:pPr marL="0" lvl="1" defTabSz="932871">
              <a:defRPr/>
            </a:pPr>
            <a:endParaRPr lang="en-US" dirty="0" smtClean="0"/>
          </a:p>
          <a:p>
            <a:pPr marL="0" lvl="1" defTabSz="932871">
              <a:defRPr/>
            </a:pPr>
            <a:r>
              <a:rPr lang="en-US" dirty="0" smtClean="0"/>
              <a:t>Good Economy; Bad Economy</a:t>
            </a:r>
          </a:p>
          <a:p>
            <a:pPr marL="628650" lvl="2" indent="-171450" defTabSz="932871">
              <a:buFont typeface="Arial" panose="020B0604020202020204" pitchFamily="34" charset="0"/>
              <a:buChar char="•"/>
              <a:defRPr/>
            </a:pPr>
            <a:r>
              <a:rPr lang="en-US" dirty="0" smtClean="0"/>
              <a:t>They</a:t>
            </a:r>
            <a:r>
              <a:rPr lang="en-US" baseline="0" dirty="0" smtClean="0"/>
              <a:t> </a:t>
            </a:r>
            <a:r>
              <a:rPr lang="en-US" baseline="0" dirty="0" smtClean="0"/>
              <a:t>grew up during a time of economic growth but the recession hit during formative years</a:t>
            </a:r>
          </a:p>
          <a:p>
            <a:pPr marL="628650" lvl="2" indent="-171450" defTabSz="932871">
              <a:buFont typeface="Arial" panose="020B0604020202020204" pitchFamily="34" charset="0"/>
              <a:buChar char="•"/>
              <a:defRPr/>
            </a:pPr>
            <a:r>
              <a:rPr lang="en-US" baseline="0" dirty="0" smtClean="0"/>
              <a:t>They </a:t>
            </a:r>
            <a:r>
              <a:rPr lang="en-US" baseline="0" dirty="0" smtClean="0"/>
              <a:t>commonly receive pressure from parents to enter into fields that are solid, stable, and make money</a:t>
            </a:r>
          </a:p>
          <a:p>
            <a:pPr marL="628650" lvl="2" indent="-171450" defTabSz="932871">
              <a:buFont typeface="Arial" panose="020B0604020202020204" pitchFamily="34" charset="0"/>
              <a:buChar char="•"/>
              <a:defRPr/>
            </a:pPr>
            <a:r>
              <a:rPr lang="en-US" baseline="0" dirty="0" smtClean="0"/>
              <a:t>They </a:t>
            </a:r>
            <a:r>
              <a:rPr lang="en-US" baseline="0" dirty="0" smtClean="0"/>
              <a:t>are commonly a bit more skeptical of credit cards, student loans, </a:t>
            </a:r>
            <a:r>
              <a:rPr lang="en-US" baseline="0" dirty="0" smtClean="0"/>
              <a:t>etc.</a:t>
            </a:r>
          </a:p>
          <a:p>
            <a:pPr marL="1085850" lvl="3" indent="-171450" defTabSz="932871">
              <a:buFont typeface="Arial" panose="020B0604020202020204" pitchFamily="34" charset="0"/>
              <a:buChar char="•"/>
              <a:defRPr/>
            </a:pPr>
            <a:r>
              <a:rPr lang="en-US" baseline="0" dirty="0" smtClean="0"/>
              <a:t>Can </a:t>
            </a:r>
            <a:r>
              <a:rPr lang="en-US" baseline="0" dirty="0" smtClean="0"/>
              <a:t>you connect your field to a </a:t>
            </a:r>
            <a:r>
              <a:rPr lang="en-US" baseline="0" dirty="0" smtClean="0"/>
              <a:t>stable, meaningful </a:t>
            </a:r>
            <a:r>
              <a:rPr lang="en-US" baseline="0" dirty="0" smtClean="0"/>
              <a:t>future (it doesn’t have to be a six figure job</a:t>
            </a:r>
            <a:r>
              <a:rPr lang="en-US" baseline="0" dirty="0" smtClean="0"/>
              <a:t>)?</a:t>
            </a:r>
            <a:endParaRPr lang="en-US" baseline="0" dirty="0" smtClean="0"/>
          </a:p>
          <a:p>
            <a:pPr marL="0" lvl="1" defTabSz="932871">
              <a:defRPr/>
            </a:pPr>
            <a:endParaRPr lang="en-US" baseline="0" dirty="0" smtClean="0"/>
          </a:p>
          <a:p>
            <a:pPr marL="0" lvl="1" defTabSz="932871">
              <a:defRPr/>
            </a:pPr>
            <a:r>
              <a:rPr lang="en-US" baseline="0" dirty="0" smtClean="0"/>
              <a:t>Spiritual Vs. Religious</a:t>
            </a:r>
          </a:p>
          <a:p>
            <a:pPr marL="0" lvl="1" defTabSz="932871">
              <a:defRPr/>
            </a:pPr>
            <a:endParaRPr lang="en-US" baseline="0" dirty="0" smtClean="0"/>
          </a:p>
          <a:p>
            <a:pPr marL="628650" lvl="2" indent="-171450" defTabSz="932871">
              <a:buFont typeface="Arial" panose="020B0604020202020204" pitchFamily="34" charset="0"/>
              <a:buChar char="•"/>
              <a:defRPr/>
            </a:pPr>
            <a:r>
              <a:rPr lang="en-US" baseline="0" dirty="0" smtClean="0"/>
              <a:t>They </a:t>
            </a:r>
            <a:r>
              <a:rPr lang="en-US" baseline="0" dirty="0" smtClean="0"/>
              <a:t>are by percentage considerably more likely than </a:t>
            </a:r>
            <a:r>
              <a:rPr lang="en-US" baseline="0" dirty="0" err="1" smtClean="0"/>
              <a:t>GenX</a:t>
            </a:r>
            <a:r>
              <a:rPr lang="en-US" baseline="0" dirty="0" smtClean="0"/>
              <a:t> to be involved in faith of some type</a:t>
            </a:r>
          </a:p>
          <a:p>
            <a:pPr marL="628650" lvl="2" indent="-171450" defTabSz="932871">
              <a:buFont typeface="Arial" panose="020B0604020202020204" pitchFamily="34" charset="0"/>
              <a:buChar char="•"/>
              <a:defRPr/>
            </a:pPr>
            <a:r>
              <a:rPr lang="en-US" baseline="0" dirty="0" smtClean="0"/>
              <a:t>They </a:t>
            </a:r>
            <a:r>
              <a:rPr lang="en-US" baseline="0" dirty="0" smtClean="0"/>
              <a:t>are considerably more likely to bring faith into other aspects of their life and describe it publically as a motivator</a:t>
            </a:r>
          </a:p>
          <a:p>
            <a:pPr marL="628650" lvl="2" indent="-171450" defTabSz="932871">
              <a:buFont typeface="Arial" panose="020B0604020202020204" pitchFamily="34" charset="0"/>
              <a:buChar char="•"/>
              <a:defRPr/>
            </a:pPr>
            <a:r>
              <a:rPr lang="en-US" baseline="0" dirty="0" smtClean="0"/>
              <a:t>They </a:t>
            </a:r>
            <a:r>
              <a:rPr lang="en-US" baseline="0" dirty="0" smtClean="0"/>
              <a:t>are actually a bit less likely to adhere to a specific church/faith</a:t>
            </a:r>
          </a:p>
          <a:p>
            <a:pPr marL="1085850" lvl="3" indent="-171450" defTabSz="932871">
              <a:buFont typeface="Arial" panose="020B0604020202020204" pitchFamily="34" charset="0"/>
              <a:buChar char="•"/>
              <a:defRPr/>
            </a:pPr>
            <a:r>
              <a:rPr lang="en-US" baseline="0" dirty="0" smtClean="0"/>
              <a:t>Service </a:t>
            </a:r>
            <a:r>
              <a:rPr lang="en-US" baseline="0" dirty="0" smtClean="0"/>
              <a:t>tied to spirituality is on a rise, which is great if that works for your organization</a:t>
            </a:r>
            <a:endParaRPr lang="en-US" dirty="0" smtClean="0"/>
          </a:p>
        </p:txBody>
      </p:sp>
      <p:sp>
        <p:nvSpPr>
          <p:cNvPr id="4" name="Slide Number Placeholder 3"/>
          <p:cNvSpPr>
            <a:spLocks noGrp="1"/>
          </p:cNvSpPr>
          <p:nvPr>
            <p:ph type="sldNum" sz="quarter" idx="10"/>
          </p:nvPr>
        </p:nvSpPr>
        <p:spPr/>
        <p:txBody>
          <a:bodyPr/>
          <a:lstStyle/>
          <a:p>
            <a:fld id="{F339A0DB-693E-4408-95A4-05E5A197910C}" type="slidenum">
              <a:rPr lang="en-US" smtClean="0"/>
              <a:t>8</a:t>
            </a:fld>
            <a:endParaRPr lang="en-US"/>
          </a:p>
        </p:txBody>
      </p:sp>
    </p:spTree>
    <p:extLst>
      <p:ext uri="{BB962C8B-B14F-4D97-AF65-F5344CB8AC3E}">
        <p14:creationId xmlns:p14="http://schemas.microsoft.com/office/powerpoint/2010/main" val="2516179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1" indent="-171450" defTabSz="932871">
              <a:buFont typeface="Arial" panose="020B0604020202020204" pitchFamily="34" charset="0"/>
              <a:buChar char="•"/>
              <a:defRPr/>
            </a:pPr>
            <a:r>
              <a:rPr lang="en-US" dirty="0" smtClean="0"/>
              <a:t>They</a:t>
            </a:r>
            <a:r>
              <a:rPr lang="en-US" baseline="0" dirty="0" smtClean="0"/>
              <a:t> are functionally “post </a:t>
            </a:r>
            <a:r>
              <a:rPr lang="en-US" baseline="0" dirty="0" smtClean="0"/>
              <a:t>9/11”</a:t>
            </a:r>
          </a:p>
          <a:p>
            <a:pPr marL="628650" lvl="2" indent="-171450" defTabSz="932871">
              <a:buFont typeface="Arial" panose="020B0604020202020204" pitchFamily="34" charset="0"/>
              <a:buChar char="•"/>
              <a:defRPr/>
            </a:pPr>
            <a:r>
              <a:rPr lang="en-US" baseline="0" dirty="0" smtClean="0"/>
              <a:t>A </a:t>
            </a:r>
            <a:r>
              <a:rPr lang="en-US" baseline="0" dirty="0" smtClean="0"/>
              <a:t>student born in </a:t>
            </a:r>
            <a:r>
              <a:rPr lang="en-US" baseline="0" dirty="0" smtClean="0"/>
              <a:t>1999 </a:t>
            </a:r>
            <a:r>
              <a:rPr lang="en-US" baseline="0" dirty="0" smtClean="0"/>
              <a:t>would be 18 this year, they would have been </a:t>
            </a:r>
            <a:r>
              <a:rPr lang="en-US" baseline="0" dirty="0" smtClean="0"/>
              <a:t>5 </a:t>
            </a:r>
            <a:r>
              <a:rPr lang="en-US" baseline="0" dirty="0" smtClean="0"/>
              <a:t>on </a:t>
            </a:r>
            <a:r>
              <a:rPr lang="en-US" baseline="0" dirty="0" smtClean="0"/>
              <a:t>9/11/2001</a:t>
            </a:r>
          </a:p>
          <a:p>
            <a:pPr marL="628650" lvl="2" indent="-171450" defTabSz="932871">
              <a:buFont typeface="Arial" panose="020B0604020202020204" pitchFamily="34" charset="0"/>
              <a:buChar char="•"/>
              <a:defRPr/>
            </a:pPr>
            <a:r>
              <a:rPr lang="en-US" baseline="0" dirty="0" smtClean="0">
                <a:solidFill>
                  <a:srgbClr val="FFFF00"/>
                </a:solidFill>
              </a:rPr>
              <a:t>Other </a:t>
            </a:r>
            <a:r>
              <a:rPr lang="en-US" baseline="0" dirty="0" smtClean="0">
                <a:solidFill>
                  <a:srgbClr val="FFFF00"/>
                </a:solidFill>
              </a:rPr>
              <a:t>post 9/11 cultural events?</a:t>
            </a:r>
          </a:p>
          <a:p>
            <a:pPr marL="171450" lvl="1" indent="-171450" defTabSz="932871">
              <a:buFont typeface="Arial" panose="020B0604020202020204" pitchFamily="34" charset="0"/>
              <a:buChar char="•"/>
              <a:defRPr/>
            </a:pPr>
            <a:endParaRPr lang="en-US" baseline="0" dirty="0" smtClean="0">
              <a:solidFill>
                <a:srgbClr val="FFFF00"/>
              </a:solidFill>
            </a:endParaRPr>
          </a:p>
          <a:p>
            <a:pPr marL="171450" lvl="1" indent="-171450" defTabSz="932871">
              <a:buFont typeface="Arial" panose="020B0604020202020204" pitchFamily="34" charset="0"/>
              <a:buChar char="•"/>
              <a:defRPr/>
            </a:pPr>
            <a:r>
              <a:rPr lang="en-US" dirty="0" smtClean="0"/>
              <a:t>Parents</a:t>
            </a:r>
            <a:r>
              <a:rPr lang="en-US" baseline="0" dirty="0" smtClean="0"/>
              <a:t> of this generation are directly involved in many of the students lives in a real time basis </a:t>
            </a:r>
            <a:endParaRPr lang="en-US" baseline="0" dirty="0" smtClean="0"/>
          </a:p>
          <a:p>
            <a:pPr marL="628650" lvl="2" indent="-171450" defTabSz="932871">
              <a:buFont typeface="Arial" panose="020B0604020202020204" pitchFamily="34" charset="0"/>
              <a:buChar char="•"/>
              <a:defRPr/>
            </a:pPr>
            <a:r>
              <a:rPr lang="en-US" baseline="0" dirty="0" smtClean="0"/>
              <a:t>Yes </a:t>
            </a:r>
            <a:r>
              <a:rPr lang="en-US" baseline="0" dirty="0" smtClean="0"/>
              <a:t>literally real time </a:t>
            </a:r>
            <a:endParaRPr lang="en-US" baseline="0" dirty="0" smtClean="0"/>
          </a:p>
          <a:p>
            <a:pPr marL="628650" lvl="2" indent="-171450" defTabSz="932871">
              <a:buFont typeface="Arial" panose="020B0604020202020204" pitchFamily="34" charset="0"/>
              <a:buChar char="•"/>
              <a:defRPr/>
            </a:pPr>
            <a:r>
              <a:rPr lang="en-US" baseline="0" dirty="0" smtClean="0"/>
              <a:t>This </a:t>
            </a:r>
            <a:r>
              <a:rPr lang="en-US" baseline="0" dirty="0" smtClean="0"/>
              <a:t>is something you may have to manage, and there may need to be teaching moments about </a:t>
            </a:r>
            <a:r>
              <a:rPr lang="en-US" baseline="0" dirty="0" smtClean="0"/>
              <a:t>appropriateness</a:t>
            </a:r>
          </a:p>
          <a:p>
            <a:pPr marL="628650" lvl="2" indent="-171450" defTabSz="932871">
              <a:buFont typeface="Arial" panose="020B0604020202020204" pitchFamily="34" charset="0"/>
              <a:buChar char="•"/>
              <a:defRPr/>
            </a:pPr>
            <a:r>
              <a:rPr lang="en-US" baseline="0" dirty="0" smtClean="0"/>
              <a:t>They </a:t>
            </a:r>
            <a:r>
              <a:rPr lang="en-US" baseline="0" dirty="0" smtClean="0"/>
              <a:t>believe that adults around them have created a system and path that will lead to </a:t>
            </a:r>
            <a:r>
              <a:rPr lang="en-US" baseline="0" dirty="0" smtClean="0"/>
              <a:t>success</a:t>
            </a:r>
          </a:p>
          <a:p>
            <a:pPr marL="628650" lvl="2" indent="-171450" defTabSz="932871">
              <a:buFont typeface="Arial" panose="020B0604020202020204" pitchFamily="34" charset="0"/>
              <a:buChar char="•"/>
              <a:defRPr/>
            </a:pPr>
            <a:r>
              <a:rPr lang="en-US" baseline="0" dirty="0" smtClean="0"/>
              <a:t>They </a:t>
            </a:r>
            <a:r>
              <a:rPr lang="en-US" baseline="0" dirty="0" smtClean="0"/>
              <a:t>may not seek to set bars, but do not confuse this with being lazy, they are </a:t>
            </a:r>
            <a:r>
              <a:rPr lang="en-US" baseline="0" dirty="0" smtClean="0"/>
              <a:t>driven</a:t>
            </a:r>
          </a:p>
          <a:p>
            <a:pPr marL="1085850" lvl="3" indent="-171450" defTabSz="932871">
              <a:buFont typeface="Arial" panose="020B0604020202020204" pitchFamily="34" charset="0"/>
              <a:buChar char="•"/>
              <a:defRPr/>
            </a:pPr>
            <a:r>
              <a:rPr lang="en-US" baseline="0" dirty="0" smtClean="0"/>
              <a:t>You </a:t>
            </a:r>
            <a:r>
              <a:rPr lang="en-US" baseline="0" dirty="0" smtClean="0"/>
              <a:t>have to make that path to success is clear to them</a:t>
            </a:r>
            <a:endParaRPr lang="en-US" dirty="0" smtClean="0"/>
          </a:p>
          <a:p>
            <a:pPr marL="171450" lvl="1" indent="-171450" defTabSz="932871">
              <a:buFont typeface="Arial" panose="020B0604020202020204" pitchFamily="34" charset="0"/>
              <a:buChar char="•"/>
              <a:defRPr/>
            </a:pPr>
            <a:endParaRPr lang="en-US" baseline="0" dirty="0" smtClean="0"/>
          </a:p>
          <a:p>
            <a:pPr marL="171450" lvl="1" indent="-171450" defTabSz="932871">
              <a:buFont typeface="Arial" panose="020B0604020202020204" pitchFamily="34" charset="0"/>
              <a:buChar char="•"/>
              <a:defRPr/>
            </a:pPr>
            <a:r>
              <a:rPr lang="en-US" dirty="0" smtClean="0"/>
              <a:t>A</a:t>
            </a:r>
            <a:r>
              <a:rPr lang="en-US" baseline="0" dirty="0" smtClean="0"/>
              <a:t> focus </a:t>
            </a:r>
            <a:r>
              <a:rPr lang="en-US" baseline="0" dirty="0" smtClean="0"/>
              <a:t>on s</a:t>
            </a:r>
            <a:r>
              <a:rPr lang="en-US" dirty="0" smtClean="0"/>
              <a:t>afety </a:t>
            </a:r>
            <a:r>
              <a:rPr lang="en-US" dirty="0" smtClean="0"/>
              <a:t>(being</a:t>
            </a:r>
            <a:r>
              <a:rPr lang="en-US" baseline="0" dirty="0" smtClean="0"/>
              <a:t> post 9/11, post columbine, etc. there is a huge focus on safety, “my child’s safety comes before anything</a:t>
            </a:r>
            <a:r>
              <a:rPr lang="en-US" baseline="0" dirty="0" smtClean="0"/>
              <a:t>”)</a:t>
            </a:r>
          </a:p>
          <a:p>
            <a:pPr marL="628650" lvl="2" indent="-171450" defTabSz="932871">
              <a:buFont typeface="Arial" panose="020B0604020202020204" pitchFamily="34" charset="0"/>
              <a:buChar char="•"/>
              <a:defRPr/>
            </a:pPr>
            <a:r>
              <a:rPr lang="en-US" dirty="0" smtClean="0"/>
              <a:t>More</a:t>
            </a:r>
            <a:r>
              <a:rPr lang="en-US" baseline="0" dirty="0" smtClean="0"/>
              <a:t> abstinent</a:t>
            </a:r>
          </a:p>
          <a:p>
            <a:pPr marL="628650" lvl="2" indent="-171450" defTabSz="932871">
              <a:buFont typeface="Arial" panose="020B0604020202020204" pitchFamily="34" charset="0"/>
              <a:buChar char="•"/>
              <a:defRPr/>
            </a:pPr>
            <a:r>
              <a:rPr lang="en-US" baseline="0" dirty="0" smtClean="0"/>
              <a:t>Less </a:t>
            </a:r>
            <a:r>
              <a:rPr lang="en-US" baseline="0" dirty="0" smtClean="0"/>
              <a:t>heavy drug abuse (though prescription drug use like Adderall is </a:t>
            </a:r>
            <a:r>
              <a:rPr lang="en-US" baseline="0" dirty="0" smtClean="0"/>
              <a:t>up)</a:t>
            </a:r>
          </a:p>
          <a:p>
            <a:pPr marL="628650" lvl="2" indent="-171450" defTabSz="932871">
              <a:buFont typeface="Arial" panose="020B0604020202020204" pitchFamily="34" charset="0"/>
              <a:buChar char="•"/>
              <a:defRPr/>
            </a:pPr>
            <a:r>
              <a:rPr lang="en-US" baseline="0" dirty="0" smtClean="0"/>
              <a:t>Less </a:t>
            </a:r>
            <a:r>
              <a:rPr lang="en-US" baseline="0" dirty="0" smtClean="0"/>
              <a:t>heavy drinking (thought drinking is still </a:t>
            </a:r>
            <a:r>
              <a:rPr lang="en-US" baseline="0" dirty="0" smtClean="0"/>
              <a:t>cool)</a:t>
            </a:r>
          </a:p>
          <a:p>
            <a:pPr marL="628650" lvl="2" indent="-171450" defTabSz="932871">
              <a:buFont typeface="Arial" panose="020B0604020202020204" pitchFamily="34" charset="0"/>
              <a:buChar char="•"/>
              <a:defRPr/>
            </a:pPr>
            <a:r>
              <a:rPr lang="en-US" baseline="0" dirty="0" smtClean="0"/>
              <a:t>Less </a:t>
            </a:r>
            <a:r>
              <a:rPr lang="en-US" baseline="0" dirty="0" smtClean="0"/>
              <a:t>smoking (thought </a:t>
            </a:r>
            <a:r>
              <a:rPr lang="en-US" baseline="0" dirty="0" smtClean="0"/>
              <a:t>pot is pretty well normalized)</a:t>
            </a:r>
          </a:p>
          <a:p>
            <a:pPr marL="628650" lvl="2" indent="-171450" defTabSz="932871">
              <a:buFont typeface="Arial" panose="020B0604020202020204" pitchFamily="34" charset="0"/>
              <a:buChar char="•"/>
              <a:defRPr/>
            </a:pPr>
            <a:r>
              <a:rPr lang="en-US" baseline="0" dirty="0" smtClean="0"/>
              <a:t>Many </a:t>
            </a:r>
            <a:r>
              <a:rPr lang="en-US" baseline="0" dirty="0" smtClean="0"/>
              <a:t>do not get a license when they turn </a:t>
            </a:r>
            <a:r>
              <a:rPr lang="en-US" baseline="0" dirty="0" smtClean="0"/>
              <a:t>16</a:t>
            </a:r>
          </a:p>
          <a:p>
            <a:pPr marL="628650" lvl="2" indent="-171450" defTabSz="932871">
              <a:buFont typeface="Arial" panose="020B0604020202020204" pitchFamily="34" charset="0"/>
              <a:buChar char="•"/>
              <a:defRPr/>
            </a:pPr>
            <a:r>
              <a:rPr lang="en-US" baseline="0" dirty="0" smtClean="0"/>
              <a:t>They </a:t>
            </a:r>
            <a:r>
              <a:rPr lang="en-US" baseline="0" dirty="0" smtClean="0"/>
              <a:t>are conventional and rule </a:t>
            </a:r>
            <a:r>
              <a:rPr lang="en-US" baseline="0" dirty="0" smtClean="0"/>
              <a:t>followers</a:t>
            </a:r>
          </a:p>
          <a:p>
            <a:pPr marL="1085850" lvl="3" indent="-171450" defTabSz="932871">
              <a:buFont typeface="Arial" panose="020B0604020202020204" pitchFamily="34" charset="0"/>
              <a:buChar char="•"/>
              <a:defRPr/>
            </a:pPr>
            <a:r>
              <a:rPr lang="en-US" baseline="0" dirty="0" smtClean="0"/>
              <a:t>This </a:t>
            </a:r>
            <a:r>
              <a:rPr lang="en-US" baseline="0" dirty="0" smtClean="0"/>
              <a:t>can be an advantage in that if you set the guidelines very clearly they are almost certain to reach </a:t>
            </a:r>
            <a:r>
              <a:rPr lang="en-US" baseline="0" dirty="0" smtClean="0"/>
              <a:t>them</a:t>
            </a:r>
          </a:p>
          <a:p>
            <a:pPr marL="1085850" lvl="3" indent="-171450" defTabSz="932871">
              <a:buFont typeface="Arial" panose="020B0604020202020204" pitchFamily="34" charset="0"/>
              <a:buChar char="•"/>
              <a:defRPr/>
            </a:pPr>
            <a:r>
              <a:rPr lang="en-US" baseline="0" dirty="0" smtClean="0"/>
              <a:t>If </a:t>
            </a:r>
            <a:r>
              <a:rPr lang="en-US" baseline="0" dirty="0" smtClean="0"/>
              <a:t>you expect them to deal well with ambiguity, it’s going to take some work</a:t>
            </a:r>
          </a:p>
          <a:p>
            <a:pPr marL="0" lvl="1" indent="0" defTabSz="932871">
              <a:buFont typeface="Arial" panose="020B0604020202020204" pitchFamily="34" charset="0"/>
              <a:buNone/>
              <a:defRPr/>
            </a:pPr>
            <a:endParaRPr lang="en-US" baseline="0" dirty="0" smtClean="0"/>
          </a:p>
          <a:p>
            <a:pPr marL="171450" indent="-171450">
              <a:buFont typeface="Arial" panose="020B0604020202020204" pitchFamily="34" charset="0"/>
              <a:buChar char="•"/>
            </a:pPr>
            <a:r>
              <a:rPr lang="en-US" dirty="0" smtClean="0"/>
              <a:t>Technologically literate yes; technical </a:t>
            </a:r>
            <a:r>
              <a:rPr lang="en-US" dirty="0" smtClean="0"/>
              <a:t>maybe</a:t>
            </a:r>
          </a:p>
          <a:p>
            <a:pPr marL="628650" lvl="1" indent="-171450">
              <a:buFont typeface="Arial" panose="020B0604020202020204" pitchFamily="34" charset="0"/>
              <a:buChar char="•"/>
            </a:pPr>
            <a:r>
              <a:rPr lang="en-US" baseline="0" dirty="0" smtClean="0"/>
              <a:t>Facebook </a:t>
            </a:r>
            <a:r>
              <a:rPr lang="en-US" baseline="0" dirty="0" smtClean="0"/>
              <a:t>status, check – What’s trending on twitter check – How to use Photoshop to make a well designed flyer, </a:t>
            </a:r>
            <a:r>
              <a:rPr lang="en-US" baseline="0" dirty="0" smtClean="0"/>
              <a:t>maybe</a:t>
            </a:r>
          </a:p>
          <a:p>
            <a:pPr marL="628650" lvl="1" indent="-171450">
              <a:buFont typeface="Arial" panose="020B0604020202020204" pitchFamily="34" charset="0"/>
              <a:buChar char="•"/>
            </a:pPr>
            <a:r>
              <a:rPr lang="en-US" baseline="0" dirty="0" smtClean="0"/>
              <a:t>Don’t </a:t>
            </a:r>
            <a:r>
              <a:rPr lang="en-US" baseline="0" dirty="0" smtClean="0"/>
              <a:t>assume they are technical, but they will catch on VERY quickly if they know what you are looking for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Girl </a:t>
            </a:r>
            <a:r>
              <a:rPr lang="en-US" baseline="0" dirty="0" smtClean="0"/>
              <a:t>Power</a:t>
            </a:r>
          </a:p>
          <a:p>
            <a:pPr marL="628650" lvl="1" indent="-171450">
              <a:buFont typeface="Arial" panose="020B0604020202020204" pitchFamily="34" charset="0"/>
              <a:buChar char="•"/>
            </a:pPr>
            <a:r>
              <a:rPr lang="en-US" baseline="0" dirty="0" smtClean="0"/>
              <a:t>They </a:t>
            </a:r>
            <a:r>
              <a:rPr lang="en-US" baseline="0" dirty="0" smtClean="0"/>
              <a:t>have grown up with images of strong women, and the idea of being able to literally do anything a man can do is very </a:t>
            </a:r>
            <a:r>
              <a:rPr lang="en-US" baseline="0" dirty="0" smtClean="0"/>
              <a:t>real</a:t>
            </a:r>
          </a:p>
          <a:p>
            <a:pPr marL="628650" lvl="1" indent="-171450">
              <a:buFont typeface="Arial" panose="020B0604020202020204" pitchFamily="34" charset="0"/>
              <a:buChar char="•"/>
            </a:pPr>
            <a:r>
              <a:rPr lang="en-US" baseline="0" dirty="0" smtClean="0"/>
              <a:t>Do </a:t>
            </a:r>
            <a:r>
              <a:rPr lang="en-US" baseline="0" dirty="0" smtClean="0"/>
              <a:t>not assume things to be a “guys job.”</a:t>
            </a:r>
          </a:p>
          <a:p>
            <a:pPr marL="171450" lvl="1" indent="-171450" defTabSz="932871">
              <a:buFont typeface="Arial" panose="020B0604020202020204" pitchFamily="34" charset="0"/>
              <a:buChar char="•"/>
              <a:defRPr/>
            </a:pPr>
            <a:endParaRPr lang="en-US" dirty="0" smtClean="0"/>
          </a:p>
          <a:p>
            <a:pPr marL="171450" lvl="1" indent="-171450" defTabSz="932871">
              <a:buFont typeface="Arial" panose="020B0604020202020204" pitchFamily="34" charset="0"/>
              <a:buChar char="•"/>
              <a:defRPr/>
            </a:pPr>
            <a:r>
              <a:rPr lang="en-US" dirty="0" smtClean="0"/>
              <a:t>Team oriented; Not team </a:t>
            </a:r>
            <a:r>
              <a:rPr lang="en-US" dirty="0" smtClean="0"/>
              <a:t>savvy</a:t>
            </a:r>
          </a:p>
          <a:p>
            <a:pPr marL="628650" lvl="2" indent="-171450" defTabSz="932871">
              <a:buFont typeface="Arial" panose="020B0604020202020204" pitchFamily="34" charset="0"/>
              <a:buChar char="•"/>
              <a:defRPr/>
            </a:pPr>
            <a:r>
              <a:rPr lang="en-US" dirty="0" smtClean="0"/>
              <a:t>They </a:t>
            </a:r>
            <a:r>
              <a:rPr lang="en-US" dirty="0" smtClean="0"/>
              <a:t>commonly</a:t>
            </a:r>
            <a:r>
              <a:rPr lang="en-US" baseline="0" dirty="0" smtClean="0"/>
              <a:t> believe in the value and importance of team work, they commonly are not very good at </a:t>
            </a:r>
            <a:r>
              <a:rPr lang="en-US" baseline="0" dirty="0" smtClean="0"/>
              <a:t>it</a:t>
            </a:r>
          </a:p>
          <a:p>
            <a:pPr marL="628650" lvl="2" indent="-171450" defTabSz="932871">
              <a:buFont typeface="Arial" panose="020B0604020202020204" pitchFamily="34" charset="0"/>
              <a:buChar char="•"/>
              <a:defRPr/>
            </a:pPr>
            <a:r>
              <a:rPr lang="en-US" baseline="0" dirty="0" smtClean="0"/>
              <a:t>Show </a:t>
            </a:r>
            <a:r>
              <a:rPr lang="en-US" baseline="0" dirty="0" smtClean="0"/>
              <a:t>them how they are building teamwork skills, and they are likely to manifest that behavior again</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339A0DB-693E-4408-95A4-05E5A197910C}" type="slidenum">
              <a:rPr lang="en-US" smtClean="0"/>
              <a:t>9</a:t>
            </a:fld>
            <a:endParaRPr lang="en-US"/>
          </a:p>
        </p:txBody>
      </p:sp>
    </p:spTree>
    <p:extLst>
      <p:ext uri="{BB962C8B-B14F-4D97-AF65-F5344CB8AC3E}">
        <p14:creationId xmlns:p14="http://schemas.microsoft.com/office/powerpoint/2010/main" val="2516179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66" name="Group 18"/>
          <p:cNvGrpSpPr>
            <a:grpSpLocks/>
          </p:cNvGrpSpPr>
          <p:nvPr/>
        </p:nvGrpSpPr>
        <p:grpSpPr bwMode="auto">
          <a:xfrm>
            <a:off x="-17463" y="-20638"/>
            <a:ext cx="9159876" cy="6878638"/>
            <a:chOff x="-11" y="-13"/>
            <a:chExt cx="5770" cy="4333"/>
          </a:xfrm>
        </p:grpSpPr>
        <p:sp>
          <p:nvSpPr>
            <p:cNvPr id="2050"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Freeform 4"/>
            <p:cNvSpPr>
              <a:spLocks/>
            </p:cNvSpPr>
            <p:nvPr/>
          </p:nvSpPr>
          <p:spPr bwMode="grayWhite">
            <a:xfrm>
              <a:off x="77" y="83"/>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3" name="Freeform 5"/>
            <p:cNvSpPr>
              <a:spLocks/>
            </p:cNvSpPr>
            <p:nvPr/>
          </p:nvSpPr>
          <p:spPr bwMode="grayWhite">
            <a:xfrm>
              <a:off x="19" y="1775"/>
              <a:ext cx="462" cy="618"/>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4" name="Freeform 6"/>
            <p:cNvSpPr>
              <a:spLocks/>
            </p:cNvSpPr>
            <p:nvPr/>
          </p:nvSpPr>
          <p:spPr bwMode="grayWhite">
            <a:xfrm>
              <a:off x="48" y="1306"/>
              <a:ext cx="624" cy="371"/>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5" name="Freeform 7"/>
            <p:cNvSpPr>
              <a:spLocks/>
            </p:cNvSpPr>
            <p:nvPr/>
          </p:nvSpPr>
          <p:spPr bwMode="grayWhite">
            <a:xfrm>
              <a:off x="0" y="706"/>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6" name="Freeform 8"/>
            <p:cNvSpPr>
              <a:spLocks/>
            </p:cNvSpPr>
            <p:nvPr/>
          </p:nvSpPr>
          <p:spPr bwMode="grayWhite">
            <a:xfrm>
              <a:off x="538" y="441"/>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7" name="Freeform 9"/>
            <p:cNvSpPr>
              <a:spLocks/>
            </p:cNvSpPr>
            <p:nvPr/>
          </p:nvSpPr>
          <p:spPr bwMode="grayWhite">
            <a:xfrm>
              <a:off x="459" y="2344"/>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8" name="Freeform 10"/>
            <p:cNvSpPr>
              <a:spLocks/>
            </p:cNvSpPr>
            <p:nvPr/>
          </p:nvSpPr>
          <p:spPr bwMode="grayWhite">
            <a:xfrm>
              <a:off x="477" y="2884"/>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9" name="Freeform 11"/>
            <p:cNvSpPr>
              <a:spLocks/>
            </p:cNvSpPr>
            <p:nvPr/>
          </p:nvSpPr>
          <p:spPr bwMode="grayWhite">
            <a:xfrm>
              <a:off x="49" y="2440"/>
              <a:ext cx="409" cy="621"/>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0" name="Freeform 12"/>
            <p:cNvSpPr>
              <a:spLocks/>
            </p:cNvSpPr>
            <p:nvPr/>
          </p:nvSpPr>
          <p:spPr bwMode="grayWhite">
            <a:xfrm>
              <a:off x="548" y="-13"/>
              <a:ext cx="439" cy="396"/>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1" name="Freeform 13"/>
            <p:cNvSpPr>
              <a:spLocks/>
            </p:cNvSpPr>
            <p:nvPr/>
          </p:nvSpPr>
          <p:spPr bwMode="grayWhite">
            <a:xfrm>
              <a:off x="-11" y="3121"/>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2" name="Freeform 14"/>
            <p:cNvSpPr>
              <a:spLocks/>
            </p:cNvSpPr>
            <p:nvPr/>
          </p:nvSpPr>
          <p:spPr bwMode="grayWhite">
            <a:xfrm>
              <a:off x="380" y="3463"/>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3" name="Freeform 15"/>
            <p:cNvSpPr>
              <a:spLocks/>
            </p:cNvSpPr>
            <p:nvPr/>
          </p:nvSpPr>
          <p:spPr bwMode="grayWhite">
            <a:xfrm>
              <a:off x="705" y="3827"/>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4" name="Freeform 16"/>
            <p:cNvSpPr>
              <a:spLocks/>
            </p:cNvSpPr>
            <p:nvPr/>
          </p:nvSpPr>
          <p:spPr bwMode="grayWhite">
            <a:xfrm>
              <a:off x="-3" y="3739"/>
              <a:ext cx="337" cy="355"/>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5" name="Freeform 17"/>
            <p:cNvSpPr>
              <a:spLocks/>
            </p:cNvSpPr>
            <p:nvPr/>
          </p:nvSpPr>
          <p:spPr bwMode="grayWhite">
            <a:xfrm>
              <a:off x="165" y="3976"/>
              <a:ext cx="426" cy="341"/>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sp>
        <p:nvSpPr>
          <p:cNvPr id="2067" name="Rectangle 19"/>
          <p:cNvSpPr>
            <a:spLocks noGrp="1" noChangeArrowheads="1"/>
          </p:cNvSpPr>
          <p:nvPr>
            <p:ph type="ctrTitle" sz="quarter"/>
          </p:nvPr>
        </p:nvSpPr>
        <p:spPr>
          <a:xfrm>
            <a:off x="1295400" y="2286000"/>
            <a:ext cx="7772400" cy="1143000"/>
          </a:xfrm>
        </p:spPr>
        <p:txBody>
          <a:bodyPr/>
          <a:lstStyle>
            <a:lvl1pPr>
              <a:defRPr/>
            </a:lvl1pPr>
          </a:lstStyle>
          <a:p>
            <a:pPr lvl="0"/>
            <a:r>
              <a:rPr lang="en-US" noProof="0" smtClean="0"/>
              <a:t>Click to edit Master title style</a:t>
            </a:r>
            <a:endParaRPr lang="en-US" noProof="0" dirty="0" smtClean="0"/>
          </a:p>
        </p:txBody>
      </p:sp>
      <p:sp>
        <p:nvSpPr>
          <p:cNvPr id="2068" name="Rectangle 20"/>
          <p:cNvSpPr>
            <a:spLocks noGrp="1" noChangeArrowheads="1"/>
          </p:cNvSpPr>
          <p:nvPr>
            <p:ph type="subTitle" sz="quarter" idx="1"/>
          </p:nvPr>
        </p:nvSpPr>
        <p:spPr>
          <a:xfrm>
            <a:off x="2057400" y="3810000"/>
            <a:ext cx="6400800" cy="1752600"/>
          </a:xfrm>
        </p:spPr>
        <p:txBody>
          <a:bodyPr/>
          <a:lstStyle>
            <a:lvl1pPr marL="0" indent="0" algn="ctr">
              <a:buFontTx/>
              <a:buNone/>
              <a:defRPr/>
            </a:lvl1pPr>
          </a:lstStyle>
          <a:p>
            <a:pPr lvl="0"/>
            <a:r>
              <a:rPr lang="en-US" noProof="0" smtClean="0"/>
              <a:t>Click to edit Master subtitle style</a:t>
            </a:r>
          </a:p>
        </p:txBody>
      </p:sp>
      <p:sp>
        <p:nvSpPr>
          <p:cNvPr id="2069" name="Rectangle 21"/>
          <p:cNvSpPr>
            <a:spLocks noGrp="1" noChangeArrowheads="1"/>
          </p:cNvSpPr>
          <p:nvPr>
            <p:ph type="dt" sz="quarter" idx="2"/>
          </p:nvPr>
        </p:nvSpPr>
        <p:spPr/>
        <p:txBody>
          <a:bodyPr/>
          <a:lstStyle>
            <a:lvl1pPr>
              <a:defRPr/>
            </a:lvl1pPr>
          </a:lstStyle>
          <a:p>
            <a:fld id="{816A7215-B55A-41DE-89FC-1B82F545E0C9}" type="datetimeFigureOut">
              <a:rPr lang="en-US" smtClean="0"/>
              <a:t>10/26/2017</a:t>
            </a:fld>
            <a:endParaRPr lang="en-US"/>
          </a:p>
        </p:txBody>
      </p:sp>
      <p:sp>
        <p:nvSpPr>
          <p:cNvPr id="2070" name="Rectangle 22"/>
          <p:cNvSpPr>
            <a:spLocks noGrp="1" noChangeArrowheads="1"/>
          </p:cNvSpPr>
          <p:nvPr>
            <p:ph type="ftr" sz="quarter" idx="3"/>
          </p:nvPr>
        </p:nvSpPr>
        <p:spPr/>
        <p:txBody>
          <a:bodyPr/>
          <a:lstStyle>
            <a:lvl1pPr>
              <a:defRPr/>
            </a:lvl1pPr>
          </a:lstStyle>
          <a:p>
            <a:endParaRPr lang="en-US"/>
          </a:p>
        </p:txBody>
      </p:sp>
      <p:sp>
        <p:nvSpPr>
          <p:cNvPr id="2071" name="Rectangle 23"/>
          <p:cNvSpPr>
            <a:spLocks noGrp="1" noChangeArrowheads="1"/>
          </p:cNvSpPr>
          <p:nvPr>
            <p:ph type="sldNum" sz="quarter" idx="4"/>
          </p:nvPr>
        </p:nvSpPr>
        <p:spPr/>
        <p:txBody>
          <a:bodyPr/>
          <a:lstStyle>
            <a:lvl1pPr>
              <a:defRPr/>
            </a:lvl1pPr>
          </a:lstStyle>
          <a:p>
            <a:fld id="{BD5A1CF7-545D-474A-BEDA-2DE2724675B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16A7215-B55A-41DE-89FC-1B82F545E0C9}" type="datetimeFigureOut">
              <a:rPr lang="en-US" smtClean="0"/>
              <a:t>10/26/2017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5A1CF7-545D-474A-BEDA-2DE2724675B3}" type="slidenum">
              <a:rPr lang="en-US" smtClean="0"/>
              <a:t>‹#›</a:t>
            </a:fld>
            <a:endParaRPr lang="en-US"/>
          </a:p>
        </p:txBody>
      </p:sp>
    </p:spTree>
    <p:extLst>
      <p:ext uri="{BB962C8B-B14F-4D97-AF65-F5344CB8AC3E}">
        <p14:creationId xmlns:p14="http://schemas.microsoft.com/office/powerpoint/2010/main" val="4243173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6125" y="609600"/>
            <a:ext cx="1946275"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4125" y="609600"/>
            <a:ext cx="568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16A7215-B55A-41DE-89FC-1B82F545E0C9}" type="datetimeFigureOut">
              <a:rPr lang="en-US" smtClean="0"/>
              <a:t>10/26/2017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5A1CF7-545D-474A-BEDA-2DE2724675B3}" type="slidenum">
              <a:rPr lang="en-US" smtClean="0"/>
              <a:t>‹#›</a:t>
            </a:fld>
            <a:endParaRPr lang="en-US"/>
          </a:p>
        </p:txBody>
      </p:sp>
    </p:spTree>
    <p:extLst>
      <p:ext uri="{BB962C8B-B14F-4D97-AF65-F5344CB8AC3E}">
        <p14:creationId xmlns:p14="http://schemas.microsoft.com/office/powerpoint/2010/main" val="2406465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16A7215-B55A-41DE-89FC-1B82F545E0C9}" type="datetimeFigureOut">
              <a:rPr lang="en-US" smtClean="0"/>
              <a:t>10/26/2017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5A1CF7-545D-474A-BEDA-2DE2724675B3}" type="slidenum">
              <a:rPr lang="en-US" smtClean="0"/>
              <a:t>‹#›</a:t>
            </a:fld>
            <a:endParaRPr lang="en-US"/>
          </a:p>
        </p:txBody>
      </p:sp>
    </p:spTree>
    <p:extLst>
      <p:ext uri="{BB962C8B-B14F-4D97-AF65-F5344CB8AC3E}">
        <p14:creationId xmlns:p14="http://schemas.microsoft.com/office/powerpoint/2010/main" val="399364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16A7215-B55A-41DE-89FC-1B82F545E0C9}" type="datetimeFigureOut">
              <a:rPr lang="en-US" smtClean="0"/>
              <a:t>10/26/2017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5A1CF7-545D-474A-BEDA-2DE2724675B3}" type="slidenum">
              <a:rPr lang="en-US" smtClean="0"/>
              <a:t>‹#›</a:t>
            </a:fld>
            <a:endParaRPr lang="en-US"/>
          </a:p>
        </p:txBody>
      </p:sp>
    </p:spTree>
    <p:extLst>
      <p:ext uri="{BB962C8B-B14F-4D97-AF65-F5344CB8AC3E}">
        <p14:creationId xmlns:p14="http://schemas.microsoft.com/office/powerpoint/2010/main" val="163285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41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65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16A7215-B55A-41DE-89FC-1B82F545E0C9}" type="datetimeFigureOut">
              <a:rPr lang="en-US" smtClean="0"/>
              <a:t>10/26/2017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5A1CF7-545D-474A-BEDA-2DE2724675B3}" type="slidenum">
              <a:rPr lang="en-US" smtClean="0"/>
              <a:t>‹#›</a:t>
            </a:fld>
            <a:endParaRPr lang="en-US"/>
          </a:p>
        </p:txBody>
      </p:sp>
    </p:spTree>
    <p:extLst>
      <p:ext uri="{BB962C8B-B14F-4D97-AF65-F5344CB8AC3E}">
        <p14:creationId xmlns:p14="http://schemas.microsoft.com/office/powerpoint/2010/main" val="3305126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16A7215-B55A-41DE-89FC-1B82F545E0C9}" type="datetimeFigureOut">
              <a:rPr lang="en-US" smtClean="0"/>
              <a:t>10/26/2017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D5A1CF7-545D-474A-BEDA-2DE2724675B3}" type="slidenum">
              <a:rPr lang="en-US" smtClean="0"/>
              <a:t>‹#›</a:t>
            </a:fld>
            <a:endParaRPr lang="en-US"/>
          </a:p>
        </p:txBody>
      </p:sp>
    </p:spTree>
    <p:extLst>
      <p:ext uri="{BB962C8B-B14F-4D97-AF65-F5344CB8AC3E}">
        <p14:creationId xmlns:p14="http://schemas.microsoft.com/office/powerpoint/2010/main" val="88585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16A7215-B55A-41DE-89FC-1B82F545E0C9}" type="datetimeFigureOut">
              <a:rPr lang="en-US" smtClean="0"/>
              <a:t>10/26/2017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D5A1CF7-545D-474A-BEDA-2DE2724675B3}" type="slidenum">
              <a:rPr lang="en-US" smtClean="0"/>
              <a:t>‹#›</a:t>
            </a:fld>
            <a:endParaRPr lang="en-US"/>
          </a:p>
        </p:txBody>
      </p:sp>
    </p:spTree>
    <p:extLst>
      <p:ext uri="{BB962C8B-B14F-4D97-AF65-F5344CB8AC3E}">
        <p14:creationId xmlns:p14="http://schemas.microsoft.com/office/powerpoint/2010/main" val="4157193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16A7215-B55A-41DE-89FC-1B82F545E0C9}" type="datetimeFigureOut">
              <a:rPr lang="en-US" smtClean="0"/>
              <a:t>10/26/2017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D5A1CF7-545D-474A-BEDA-2DE2724675B3}" type="slidenum">
              <a:rPr lang="en-US" smtClean="0"/>
              <a:t>‹#›</a:t>
            </a:fld>
            <a:endParaRPr lang="en-US"/>
          </a:p>
        </p:txBody>
      </p:sp>
    </p:spTree>
    <p:extLst>
      <p:ext uri="{BB962C8B-B14F-4D97-AF65-F5344CB8AC3E}">
        <p14:creationId xmlns:p14="http://schemas.microsoft.com/office/powerpoint/2010/main" val="3447626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16A7215-B55A-41DE-89FC-1B82F545E0C9}" type="datetimeFigureOut">
              <a:rPr lang="en-US" smtClean="0"/>
              <a:t>10/26/2017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5A1CF7-545D-474A-BEDA-2DE2724675B3}" type="slidenum">
              <a:rPr lang="en-US" smtClean="0"/>
              <a:t>‹#›</a:t>
            </a:fld>
            <a:endParaRPr lang="en-US"/>
          </a:p>
        </p:txBody>
      </p:sp>
    </p:spTree>
    <p:extLst>
      <p:ext uri="{BB962C8B-B14F-4D97-AF65-F5344CB8AC3E}">
        <p14:creationId xmlns:p14="http://schemas.microsoft.com/office/powerpoint/2010/main" val="2956217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16A7215-B55A-41DE-89FC-1B82F545E0C9}" type="datetimeFigureOut">
              <a:rPr lang="en-US" smtClean="0"/>
              <a:t>10/26/2017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5A1CF7-545D-474A-BEDA-2DE2724675B3}" type="slidenum">
              <a:rPr lang="en-US" smtClean="0"/>
              <a:t>‹#›</a:t>
            </a:fld>
            <a:endParaRPr lang="en-US"/>
          </a:p>
        </p:txBody>
      </p:sp>
    </p:spTree>
    <p:extLst>
      <p:ext uri="{BB962C8B-B14F-4D97-AF65-F5344CB8AC3E}">
        <p14:creationId xmlns:p14="http://schemas.microsoft.com/office/powerpoint/2010/main" val="186487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8"/>
          <p:cNvGrpSpPr>
            <a:grpSpLocks/>
          </p:cNvGrpSpPr>
          <p:nvPr/>
        </p:nvGrpSpPr>
        <p:grpSpPr bwMode="auto">
          <a:xfrm>
            <a:off x="-17463" y="-20638"/>
            <a:ext cx="9159876" cy="6878638"/>
            <a:chOff x="-11" y="-13"/>
            <a:chExt cx="5770" cy="4333"/>
          </a:xfrm>
        </p:grpSpPr>
        <p:sp>
          <p:nvSpPr>
            <p:cNvPr id="1026"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Freeform 4"/>
            <p:cNvSpPr>
              <a:spLocks/>
            </p:cNvSpPr>
            <p:nvPr/>
          </p:nvSpPr>
          <p:spPr bwMode="grayWhite">
            <a:xfrm>
              <a:off x="77" y="83"/>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29" name="Freeform 5"/>
            <p:cNvSpPr>
              <a:spLocks/>
            </p:cNvSpPr>
            <p:nvPr/>
          </p:nvSpPr>
          <p:spPr bwMode="grayWhite">
            <a:xfrm>
              <a:off x="19" y="1775"/>
              <a:ext cx="462" cy="618"/>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0" name="Freeform 6"/>
            <p:cNvSpPr>
              <a:spLocks/>
            </p:cNvSpPr>
            <p:nvPr/>
          </p:nvSpPr>
          <p:spPr bwMode="grayWhite">
            <a:xfrm>
              <a:off x="48" y="1306"/>
              <a:ext cx="624" cy="371"/>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1" name="Freeform 7"/>
            <p:cNvSpPr>
              <a:spLocks/>
            </p:cNvSpPr>
            <p:nvPr/>
          </p:nvSpPr>
          <p:spPr bwMode="grayWhite">
            <a:xfrm>
              <a:off x="0" y="706"/>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2" name="Freeform 8"/>
            <p:cNvSpPr>
              <a:spLocks/>
            </p:cNvSpPr>
            <p:nvPr/>
          </p:nvSpPr>
          <p:spPr bwMode="grayWhite">
            <a:xfrm>
              <a:off x="538" y="441"/>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3" name="Freeform 9"/>
            <p:cNvSpPr>
              <a:spLocks/>
            </p:cNvSpPr>
            <p:nvPr/>
          </p:nvSpPr>
          <p:spPr bwMode="grayWhite">
            <a:xfrm>
              <a:off x="459" y="2344"/>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4" name="Freeform 10"/>
            <p:cNvSpPr>
              <a:spLocks/>
            </p:cNvSpPr>
            <p:nvPr/>
          </p:nvSpPr>
          <p:spPr bwMode="grayWhite">
            <a:xfrm>
              <a:off x="477" y="2884"/>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5" name="Freeform 11"/>
            <p:cNvSpPr>
              <a:spLocks/>
            </p:cNvSpPr>
            <p:nvPr/>
          </p:nvSpPr>
          <p:spPr bwMode="grayWhite">
            <a:xfrm>
              <a:off x="49" y="2440"/>
              <a:ext cx="409" cy="621"/>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6" name="Freeform 12"/>
            <p:cNvSpPr>
              <a:spLocks/>
            </p:cNvSpPr>
            <p:nvPr/>
          </p:nvSpPr>
          <p:spPr bwMode="grayWhite">
            <a:xfrm>
              <a:off x="548" y="-13"/>
              <a:ext cx="439" cy="396"/>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7" name="Freeform 13"/>
            <p:cNvSpPr>
              <a:spLocks/>
            </p:cNvSpPr>
            <p:nvPr/>
          </p:nvSpPr>
          <p:spPr bwMode="grayWhite">
            <a:xfrm>
              <a:off x="-11" y="3121"/>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8" name="Freeform 14"/>
            <p:cNvSpPr>
              <a:spLocks/>
            </p:cNvSpPr>
            <p:nvPr/>
          </p:nvSpPr>
          <p:spPr bwMode="grayWhite">
            <a:xfrm>
              <a:off x="380" y="3463"/>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9" name="Freeform 15"/>
            <p:cNvSpPr>
              <a:spLocks/>
            </p:cNvSpPr>
            <p:nvPr/>
          </p:nvSpPr>
          <p:spPr bwMode="grayWhite">
            <a:xfrm>
              <a:off x="705" y="3827"/>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40" name="Freeform 16"/>
            <p:cNvSpPr>
              <a:spLocks/>
            </p:cNvSpPr>
            <p:nvPr/>
          </p:nvSpPr>
          <p:spPr bwMode="grayWhite">
            <a:xfrm>
              <a:off x="-3" y="3739"/>
              <a:ext cx="337" cy="355"/>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41" name="Freeform 17"/>
            <p:cNvSpPr>
              <a:spLocks/>
            </p:cNvSpPr>
            <p:nvPr/>
          </p:nvSpPr>
          <p:spPr bwMode="grayWhite">
            <a:xfrm>
              <a:off x="165" y="3976"/>
              <a:ext cx="426" cy="341"/>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sp>
        <p:nvSpPr>
          <p:cNvPr id="1043" name="Rectangle 19"/>
          <p:cNvSpPr>
            <a:spLocks noGrp="1" noChangeArrowheads="1"/>
          </p:cNvSpPr>
          <p:nvPr>
            <p:ph type="title"/>
          </p:nvPr>
        </p:nvSpPr>
        <p:spPr bwMode="auto">
          <a:xfrm>
            <a:off x="12700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1044" name="Rectangle 20"/>
          <p:cNvSpPr>
            <a:spLocks noGrp="1" noChangeArrowheads="1"/>
          </p:cNvSpPr>
          <p:nvPr>
            <p:ph type="body" idx="1"/>
          </p:nvPr>
        </p:nvSpPr>
        <p:spPr bwMode="auto">
          <a:xfrm>
            <a:off x="1254125"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45" name="Rectangle 21"/>
          <p:cNvSpPr>
            <a:spLocks noGrp="1" noChangeArrowheads="1"/>
          </p:cNvSpPr>
          <p:nvPr>
            <p:ph type="dt" sz="half" idx="2"/>
          </p:nvPr>
        </p:nvSpPr>
        <p:spPr bwMode="auto">
          <a:xfrm>
            <a:off x="124142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defRPr>
            </a:lvl1pPr>
          </a:lstStyle>
          <a:p>
            <a:fld id="{816A7215-B55A-41DE-89FC-1B82F545E0C9}" type="datetimeFigureOut">
              <a:rPr lang="en-US" smtClean="0"/>
              <a:t>10/26/2017</a:t>
            </a:fld>
            <a:endParaRPr lang="en-US"/>
          </a:p>
        </p:txBody>
      </p:sp>
      <p:sp>
        <p:nvSpPr>
          <p:cNvPr id="1046" name="Rectangle 22"/>
          <p:cNvSpPr>
            <a:spLocks noGrp="1" noChangeArrowheads="1"/>
          </p:cNvSpPr>
          <p:nvPr>
            <p:ph type="ftr" sz="quarter" idx="3"/>
          </p:nvPr>
        </p:nvSpPr>
        <p:spPr bwMode="auto">
          <a:xfrm>
            <a:off x="3679825"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defRPr>
            </a:lvl1pPr>
          </a:lstStyle>
          <a:p>
            <a:endParaRPr lang="en-US"/>
          </a:p>
        </p:txBody>
      </p:sp>
      <p:sp>
        <p:nvSpPr>
          <p:cNvPr id="1047" name="Rectangle 23"/>
          <p:cNvSpPr>
            <a:spLocks noGrp="1" noChangeArrowheads="1"/>
          </p:cNvSpPr>
          <p:nvPr>
            <p:ph type="sldNum" sz="quarter" idx="4"/>
          </p:nvPr>
        </p:nvSpPr>
        <p:spPr bwMode="auto">
          <a:xfrm>
            <a:off x="710882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defRPr>
            </a:lvl1pPr>
          </a:lstStyle>
          <a:p>
            <a:fld id="{BD5A1CF7-545D-474A-BEDA-2DE2724675B3}"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295400" y="685800"/>
            <a:ext cx="7772400" cy="1143000"/>
          </a:xfrm>
        </p:spPr>
        <p:txBody>
          <a:bodyPr/>
          <a:lstStyle/>
          <a:p>
            <a:r>
              <a:rPr lang="en-US" dirty="0" smtClean="0"/>
              <a:t>Successfully Working with College Student Volunteers</a:t>
            </a:r>
            <a:endParaRPr lang="en-US" dirty="0"/>
          </a:p>
        </p:txBody>
      </p:sp>
      <p:sp>
        <p:nvSpPr>
          <p:cNvPr id="3" name="Subtitle 2"/>
          <p:cNvSpPr>
            <a:spLocks noGrp="1"/>
          </p:cNvSpPr>
          <p:nvPr>
            <p:ph type="subTitle" sz="quarter" idx="1"/>
          </p:nvPr>
        </p:nvSpPr>
        <p:spPr>
          <a:xfrm>
            <a:off x="2057400" y="2209800"/>
            <a:ext cx="6400800" cy="1752600"/>
          </a:xfrm>
        </p:spPr>
        <p:txBody>
          <a:bodyPr/>
          <a:lstStyle/>
          <a:p>
            <a:r>
              <a:rPr lang="en-US" dirty="0"/>
              <a:t>Illinois Counties Solid Waste Management Association </a:t>
            </a:r>
            <a:r>
              <a:rPr lang="en-US" dirty="0" smtClean="0"/>
              <a:t>Conference</a:t>
            </a:r>
          </a:p>
          <a:p>
            <a:r>
              <a:rPr lang="en-US" dirty="0" smtClean="0"/>
              <a:t>10.27.17</a:t>
            </a:r>
            <a:endParaRPr lang="en-US" dirty="0"/>
          </a:p>
        </p:txBody>
      </p:sp>
      <p:sp>
        <p:nvSpPr>
          <p:cNvPr id="4" name="TextBox 3"/>
          <p:cNvSpPr txBox="1"/>
          <p:nvPr/>
        </p:nvSpPr>
        <p:spPr>
          <a:xfrm>
            <a:off x="4655298" y="5706070"/>
            <a:ext cx="4183902" cy="923330"/>
          </a:xfrm>
          <a:prstGeom prst="rect">
            <a:avLst/>
          </a:prstGeom>
          <a:noFill/>
        </p:spPr>
        <p:txBody>
          <a:bodyPr wrap="none" rtlCol="0">
            <a:spAutoFit/>
          </a:bodyPr>
          <a:lstStyle/>
          <a:p>
            <a:pPr algn="r"/>
            <a:r>
              <a:rPr lang="en-US" dirty="0" smtClean="0"/>
              <a:t>Mark A. Dochterman PhD</a:t>
            </a:r>
          </a:p>
          <a:p>
            <a:pPr algn="r"/>
            <a:r>
              <a:rPr lang="en-US" dirty="0" smtClean="0"/>
              <a:t>Director</a:t>
            </a:r>
          </a:p>
          <a:p>
            <a:pPr algn="r"/>
            <a:r>
              <a:rPr lang="en-US" dirty="0" smtClean="0"/>
              <a:t>UIS Volunteer &amp; Civic Engagement Center</a:t>
            </a:r>
            <a:endParaRPr lang="en-US" dirty="0"/>
          </a:p>
        </p:txBody>
      </p:sp>
      <p:cxnSp>
        <p:nvCxnSpPr>
          <p:cNvPr id="6" name="Straight Connector 5"/>
          <p:cNvCxnSpPr/>
          <p:nvPr/>
        </p:nvCxnSpPr>
        <p:spPr bwMode="auto">
          <a:xfrm>
            <a:off x="2209800" y="213360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906869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Critical: </a:t>
            </a:r>
            <a:br>
              <a:rPr lang="en-US" dirty="0" smtClean="0"/>
            </a:br>
            <a:r>
              <a:rPr lang="en-US" dirty="0" smtClean="0"/>
              <a:t>Know the Student</a:t>
            </a:r>
            <a:endParaRPr lang="en-US" dirty="0"/>
          </a:p>
        </p:txBody>
      </p:sp>
      <p:sp>
        <p:nvSpPr>
          <p:cNvPr id="3" name="Content Placeholder 2"/>
          <p:cNvSpPr>
            <a:spLocks noGrp="1"/>
          </p:cNvSpPr>
          <p:nvPr>
            <p:ph idx="1"/>
          </p:nvPr>
        </p:nvSpPr>
        <p:spPr>
          <a:xfrm>
            <a:off x="1676400" y="1981200"/>
            <a:ext cx="7432675" cy="4114800"/>
          </a:xfrm>
        </p:spPr>
        <p:txBody>
          <a:bodyPr/>
          <a:lstStyle/>
          <a:p>
            <a:r>
              <a:rPr lang="en-US" dirty="0" smtClean="0"/>
              <a:t>What motivates college students to serve?</a:t>
            </a:r>
          </a:p>
          <a:p>
            <a:pPr lvl="1"/>
            <a:r>
              <a:rPr lang="en-US" dirty="0" smtClean="0"/>
              <a:t>Their friends</a:t>
            </a:r>
          </a:p>
          <a:p>
            <a:pPr lvl="1"/>
            <a:r>
              <a:rPr lang="en-US" dirty="0" smtClean="0"/>
              <a:t>The good feeling they get</a:t>
            </a:r>
          </a:p>
          <a:p>
            <a:pPr lvl="1"/>
            <a:r>
              <a:rPr lang="en-US" dirty="0" smtClean="0"/>
              <a:t>Religion</a:t>
            </a:r>
          </a:p>
          <a:p>
            <a:pPr lvl="1"/>
            <a:r>
              <a:rPr lang="en-US" dirty="0" smtClean="0"/>
              <a:t>They have received service</a:t>
            </a:r>
          </a:p>
          <a:p>
            <a:pPr lvl="1"/>
            <a:r>
              <a:rPr lang="en-US" dirty="0" smtClean="0"/>
              <a:t>They recognize privilege</a:t>
            </a:r>
          </a:p>
          <a:p>
            <a:pPr lvl="1"/>
            <a:r>
              <a:rPr lang="en-US" dirty="0" smtClean="0"/>
              <a:t>It looks good on a resume</a:t>
            </a:r>
          </a:p>
          <a:p>
            <a:pPr lvl="1"/>
            <a:r>
              <a:rPr lang="en-US" dirty="0" smtClean="0"/>
              <a:t>It’s a part of their upbringing</a:t>
            </a:r>
            <a:endParaRPr lang="en-US" dirty="0"/>
          </a:p>
        </p:txBody>
      </p:sp>
    </p:spTree>
    <p:extLst>
      <p:ext uri="{BB962C8B-B14F-4D97-AF65-F5344CB8AC3E}">
        <p14:creationId xmlns:p14="http://schemas.microsoft.com/office/powerpoint/2010/main" val="8521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381000"/>
            <a:ext cx="7772400" cy="1143000"/>
          </a:xfrm>
        </p:spPr>
        <p:txBody>
          <a:bodyPr/>
          <a:lstStyle/>
          <a:p>
            <a:r>
              <a:rPr lang="en-US" dirty="0" smtClean="0"/>
              <a:t>Mission Critical: </a:t>
            </a:r>
            <a:br>
              <a:rPr lang="en-US" dirty="0" smtClean="0"/>
            </a:br>
            <a:r>
              <a:rPr lang="en-US" dirty="0" smtClean="0"/>
              <a:t>Know the Student</a:t>
            </a:r>
            <a:endParaRPr lang="en-US" dirty="0"/>
          </a:p>
        </p:txBody>
      </p:sp>
      <p:sp>
        <p:nvSpPr>
          <p:cNvPr id="3" name="Content Placeholder 2"/>
          <p:cNvSpPr>
            <a:spLocks noGrp="1"/>
          </p:cNvSpPr>
          <p:nvPr>
            <p:ph idx="1"/>
          </p:nvPr>
        </p:nvSpPr>
        <p:spPr>
          <a:xfrm>
            <a:off x="2438400" y="1828800"/>
            <a:ext cx="6746875" cy="4114800"/>
          </a:xfrm>
        </p:spPr>
        <p:txBody>
          <a:bodyPr/>
          <a:lstStyle/>
          <a:p>
            <a:r>
              <a:rPr lang="en-US" sz="2800" dirty="0" smtClean="0"/>
              <a:t>Link your project to a major</a:t>
            </a:r>
          </a:p>
          <a:p>
            <a:r>
              <a:rPr lang="en-US" sz="2800" dirty="0"/>
              <a:t>Link your </a:t>
            </a:r>
            <a:r>
              <a:rPr lang="en-US" sz="2800" dirty="0" smtClean="0"/>
              <a:t>project </a:t>
            </a:r>
            <a:r>
              <a:rPr lang="en-US" sz="2800" dirty="0"/>
              <a:t>to a specific </a:t>
            </a:r>
            <a:r>
              <a:rPr lang="en-US" sz="2800" dirty="0" smtClean="0"/>
              <a:t>skill</a:t>
            </a:r>
          </a:p>
          <a:p>
            <a:r>
              <a:rPr lang="en-US" sz="2800" dirty="0" smtClean="0"/>
              <a:t>Make the service meaningful</a:t>
            </a:r>
          </a:p>
          <a:p>
            <a:r>
              <a:rPr lang="en-US" sz="2800" dirty="0" smtClean="0"/>
              <a:t>Use your “sexy parts” as motivators</a:t>
            </a:r>
          </a:p>
          <a:p>
            <a:r>
              <a:rPr lang="en-US" sz="2800" dirty="0"/>
              <a:t>Create a </a:t>
            </a:r>
            <a:r>
              <a:rPr lang="en-US" sz="2800" dirty="0" smtClean="0"/>
              <a:t>title &amp;</a:t>
            </a:r>
            <a:r>
              <a:rPr lang="en-US" sz="2800" dirty="0" smtClean="0"/>
              <a:t> </a:t>
            </a:r>
            <a:r>
              <a:rPr lang="en-US" sz="2800" dirty="0" smtClean="0"/>
              <a:t>upward mobility</a:t>
            </a:r>
          </a:p>
          <a:p>
            <a:r>
              <a:rPr lang="en-US" sz="2800" dirty="0" smtClean="0"/>
              <a:t>Give them an opportunity to fail</a:t>
            </a:r>
          </a:p>
          <a:p>
            <a:r>
              <a:rPr lang="en-US" sz="2800" dirty="0" smtClean="0"/>
              <a:t>Review </a:t>
            </a:r>
            <a:r>
              <a:rPr lang="en-US" sz="2800" dirty="0" smtClean="0"/>
              <a:t>what they have learned</a:t>
            </a:r>
          </a:p>
          <a:p>
            <a:r>
              <a:rPr lang="en-US" sz="2800" dirty="0" smtClean="0"/>
              <a:t>Transportation</a:t>
            </a:r>
          </a:p>
          <a:p>
            <a:endParaRPr lang="en-US" dirty="0"/>
          </a:p>
        </p:txBody>
      </p:sp>
    </p:spTree>
    <p:extLst>
      <p:ext uri="{BB962C8B-B14F-4D97-AF65-F5344CB8AC3E}">
        <p14:creationId xmlns:p14="http://schemas.microsoft.com/office/powerpoint/2010/main" val="4161451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Critical: Know Yourself</a:t>
            </a:r>
            <a:endParaRPr lang="en-US" dirty="0"/>
          </a:p>
        </p:txBody>
      </p:sp>
      <p:sp>
        <p:nvSpPr>
          <p:cNvPr id="3" name="Content Placeholder 2"/>
          <p:cNvSpPr>
            <a:spLocks noGrp="1"/>
          </p:cNvSpPr>
          <p:nvPr>
            <p:ph idx="1"/>
          </p:nvPr>
        </p:nvSpPr>
        <p:spPr>
          <a:xfrm>
            <a:off x="1523999" y="1981200"/>
            <a:ext cx="7502525" cy="4114800"/>
          </a:xfrm>
        </p:spPr>
        <p:txBody>
          <a:bodyPr/>
          <a:lstStyle/>
          <a:p>
            <a:pPr marL="0" lvl="1" indent="0">
              <a:buClr>
                <a:schemeClr val="tx2"/>
              </a:buClr>
              <a:buNone/>
            </a:pPr>
            <a:r>
              <a:rPr lang="en-US" dirty="0" smtClean="0"/>
              <a:t>To </a:t>
            </a:r>
            <a:r>
              <a:rPr lang="en-US" dirty="0"/>
              <a:t>be successful in this venture you are going to have to </a:t>
            </a:r>
            <a:r>
              <a:rPr lang="en-US" dirty="0" smtClean="0"/>
              <a:t>be honest about </a:t>
            </a:r>
            <a:r>
              <a:rPr lang="en-US" dirty="0"/>
              <a:t>your </a:t>
            </a:r>
            <a:r>
              <a:rPr lang="en-US" dirty="0" smtClean="0"/>
              <a:t>organization and ask yourself:</a:t>
            </a:r>
          </a:p>
          <a:p>
            <a:pPr marL="0" lvl="1" indent="0">
              <a:buClr>
                <a:schemeClr val="tx2"/>
              </a:buClr>
              <a:buNone/>
            </a:pPr>
            <a:endParaRPr lang="en-US" dirty="0" smtClean="0"/>
          </a:p>
          <a:p>
            <a:pPr marL="742950" lvl="2" indent="-342900">
              <a:buClr>
                <a:schemeClr val="tx2"/>
              </a:buClr>
            </a:pPr>
            <a:r>
              <a:rPr lang="en-US" dirty="0"/>
              <a:t>W</a:t>
            </a:r>
            <a:r>
              <a:rPr lang="en-US" dirty="0" smtClean="0"/>
              <a:t>hat do we want </a:t>
            </a:r>
            <a:r>
              <a:rPr lang="en-US" dirty="0"/>
              <a:t>from college student </a:t>
            </a:r>
            <a:r>
              <a:rPr lang="en-US" dirty="0" smtClean="0"/>
              <a:t>volunteers?</a:t>
            </a:r>
          </a:p>
          <a:p>
            <a:pPr marL="742950" lvl="2" indent="-342900">
              <a:buClr>
                <a:schemeClr val="tx2"/>
              </a:buClr>
            </a:pPr>
            <a:r>
              <a:rPr lang="en-US" dirty="0" smtClean="0"/>
              <a:t>What </a:t>
            </a:r>
            <a:r>
              <a:rPr lang="en-US" dirty="0"/>
              <a:t>resources </a:t>
            </a:r>
            <a:r>
              <a:rPr lang="en-US" dirty="0" smtClean="0"/>
              <a:t>do we have to </a:t>
            </a:r>
            <a:r>
              <a:rPr lang="en-US" dirty="0"/>
              <a:t>support this </a:t>
            </a:r>
            <a:r>
              <a:rPr lang="en-US" dirty="0" smtClean="0"/>
              <a:t>desire?</a:t>
            </a:r>
          </a:p>
          <a:p>
            <a:pPr marL="742950" lvl="2" indent="-342900">
              <a:buClr>
                <a:schemeClr val="tx2"/>
              </a:buClr>
            </a:pPr>
            <a:r>
              <a:rPr lang="en-US" dirty="0" smtClean="0"/>
              <a:t>What is our sexiest component?</a:t>
            </a:r>
            <a:endParaRPr lang="en-US" dirty="0"/>
          </a:p>
          <a:p>
            <a:pPr marL="742950" lvl="2" indent="-342900">
              <a:buClr>
                <a:schemeClr val="tx2"/>
              </a:buClr>
            </a:pPr>
            <a:r>
              <a:rPr lang="en-US" dirty="0" smtClean="0"/>
              <a:t> </a:t>
            </a:r>
            <a:r>
              <a:rPr lang="en-US" dirty="0"/>
              <a:t>W</a:t>
            </a:r>
            <a:r>
              <a:rPr lang="en-US" dirty="0" smtClean="0"/>
              <a:t>hat are we </a:t>
            </a:r>
            <a:r>
              <a:rPr lang="en-US" dirty="0"/>
              <a:t>willing to do to make this a </a:t>
            </a:r>
            <a:r>
              <a:rPr lang="en-US" dirty="0" smtClean="0"/>
              <a:t>success</a:t>
            </a:r>
            <a:r>
              <a:rPr lang="en-US" dirty="0"/>
              <a:t>?</a:t>
            </a:r>
          </a:p>
          <a:p>
            <a:endParaRPr lang="en-US" dirty="0"/>
          </a:p>
        </p:txBody>
      </p:sp>
    </p:spTree>
    <p:extLst>
      <p:ext uri="{BB962C8B-B14F-4D97-AF65-F5344CB8AC3E}">
        <p14:creationId xmlns:p14="http://schemas.microsoft.com/office/powerpoint/2010/main" val="1164773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76200"/>
            <a:ext cx="7772400" cy="1143000"/>
          </a:xfrm>
        </p:spPr>
        <p:txBody>
          <a:bodyPr/>
          <a:lstStyle/>
          <a:p>
            <a:r>
              <a:rPr lang="en-US" dirty="0" smtClean="0"/>
              <a:t>References</a:t>
            </a:r>
            <a:endParaRPr lang="en-US" dirty="0"/>
          </a:p>
        </p:txBody>
      </p:sp>
      <p:sp>
        <p:nvSpPr>
          <p:cNvPr id="3" name="Content Placeholder 2"/>
          <p:cNvSpPr>
            <a:spLocks noGrp="1"/>
          </p:cNvSpPr>
          <p:nvPr>
            <p:ph idx="1"/>
          </p:nvPr>
        </p:nvSpPr>
        <p:spPr>
          <a:xfrm>
            <a:off x="2057400" y="1143000"/>
            <a:ext cx="6858000" cy="4114800"/>
          </a:xfrm>
        </p:spPr>
        <p:txBody>
          <a:bodyPr>
            <a:normAutofit fontScale="25000" lnSpcReduction="20000"/>
          </a:bodyPr>
          <a:lstStyle/>
          <a:p>
            <a:pPr marL="0" indent="0">
              <a:buNone/>
            </a:pPr>
            <a:r>
              <a:rPr lang="en-US" sz="4000" dirty="0" err="1"/>
              <a:t>Astin</a:t>
            </a:r>
            <a:r>
              <a:rPr lang="en-US" sz="4000" dirty="0"/>
              <a:t>, A. W., &amp; Sax L. J.  (1998). How Undergraduates Are Affected by Service Participation. </a:t>
            </a:r>
            <a:r>
              <a:rPr lang="en-US" sz="4000" i="1" dirty="0"/>
              <a:t> Journal of College Student Development, 39</a:t>
            </a:r>
            <a:r>
              <a:rPr lang="en-US" sz="4000" dirty="0"/>
              <a:t>(3) 251-263.</a:t>
            </a:r>
          </a:p>
          <a:p>
            <a:pPr marL="0" indent="0">
              <a:buNone/>
            </a:pPr>
            <a:r>
              <a:rPr lang="en-US" sz="4000" dirty="0"/>
              <a:t> </a:t>
            </a:r>
          </a:p>
          <a:p>
            <a:pPr marL="0" indent="0">
              <a:buNone/>
            </a:pPr>
            <a:r>
              <a:rPr lang="en-US" sz="4000" dirty="0" err="1"/>
              <a:t>Chesbrough</a:t>
            </a:r>
            <a:r>
              <a:rPr lang="en-US" sz="4000" dirty="0"/>
              <a:t>, R. J. (2011). College Students and Service: A Mixed Methods Exploration of Motivations, Choices, and Learning Outcomes. </a:t>
            </a:r>
            <a:r>
              <a:rPr lang="en-US" sz="4000" i="1" dirty="0"/>
              <a:t> Journal of College Student Development, 52</a:t>
            </a:r>
            <a:r>
              <a:rPr lang="en-US" sz="4000" dirty="0"/>
              <a:t>(6), 687-705.</a:t>
            </a:r>
          </a:p>
          <a:p>
            <a:pPr marL="0" indent="0">
              <a:buNone/>
            </a:pPr>
            <a:r>
              <a:rPr lang="en-US" sz="4000" dirty="0"/>
              <a:t> </a:t>
            </a:r>
          </a:p>
          <a:p>
            <a:pPr marL="0" indent="0">
              <a:buNone/>
            </a:pPr>
            <a:r>
              <a:rPr lang="en-US" sz="4000" dirty="0" err="1"/>
              <a:t>Coomes</a:t>
            </a:r>
            <a:r>
              <a:rPr lang="en-US" sz="4000" dirty="0"/>
              <a:t>, M. D. </a:t>
            </a:r>
            <a:r>
              <a:rPr lang="en-US" sz="4000" dirty="0" err="1"/>
              <a:t>DeBard</a:t>
            </a:r>
            <a:r>
              <a:rPr lang="en-US" sz="4000" dirty="0"/>
              <a:t>, R. S. (Eds.).  (2004). Serving the Millennial Generation.  New Directions for Student Services (Vol. 106). New York, Wiley.</a:t>
            </a:r>
          </a:p>
          <a:p>
            <a:pPr marL="0" indent="0">
              <a:buNone/>
            </a:pPr>
            <a:r>
              <a:rPr lang="en-US" sz="4000" dirty="0"/>
              <a:t> </a:t>
            </a:r>
          </a:p>
          <a:p>
            <a:pPr marL="0" indent="0">
              <a:buNone/>
            </a:pPr>
            <a:r>
              <a:rPr lang="en-US" sz="4000" dirty="0"/>
              <a:t>Dugan, J. P., &amp; </a:t>
            </a:r>
            <a:r>
              <a:rPr lang="en-US" sz="4000" dirty="0" err="1"/>
              <a:t>Komives</a:t>
            </a:r>
            <a:r>
              <a:rPr lang="en-US" sz="4000" dirty="0"/>
              <a:t>, S. R. (2010). Influences on College Students' Capacities for Socially Responsible Leadership.  </a:t>
            </a:r>
            <a:r>
              <a:rPr lang="en-US" sz="4000" i="1" dirty="0"/>
              <a:t>Journal of College Student Development, 51</a:t>
            </a:r>
            <a:r>
              <a:rPr lang="en-US" sz="4000" dirty="0"/>
              <a:t>(5), 525-549.</a:t>
            </a:r>
          </a:p>
          <a:p>
            <a:pPr marL="0" indent="0">
              <a:buNone/>
            </a:pPr>
            <a:r>
              <a:rPr lang="en-US" sz="4000" dirty="0"/>
              <a:t> </a:t>
            </a:r>
          </a:p>
          <a:p>
            <a:pPr marL="0" indent="0">
              <a:buNone/>
            </a:pPr>
            <a:r>
              <a:rPr lang="en-US" sz="4000" dirty="0"/>
              <a:t>Evans, N.J., Forney, D.S., &amp; Guido </a:t>
            </a:r>
            <a:r>
              <a:rPr lang="en-US" sz="4000" dirty="0" err="1"/>
              <a:t>DiBrito</a:t>
            </a:r>
            <a:r>
              <a:rPr lang="en-US" sz="4000" dirty="0"/>
              <a:t>, F. (1998). Student development in college: Theory, research, and practice. San Francisco: </a:t>
            </a:r>
            <a:r>
              <a:rPr lang="en-US" sz="4000" dirty="0" err="1"/>
              <a:t>Jossey</a:t>
            </a:r>
            <a:r>
              <a:rPr lang="en-US" sz="4000" dirty="0"/>
              <a:t>-Bass.</a:t>
            </a:r>
          </a:p>
          <a:p>
            <a:pPr marL="0" indent="0">
              <a:buNone/>
            </a:pPr>
            <a:r>
              <a:rPr lang="en-US" sz="4000" dirty="0"/>
              <a:t> </a:t>
            </a:r>
          </a:p>
          <a:p>
            <a:pPr marL="0" indent="0">
              <a:buNone/>
            </a:pPr>
            <a:r>
              <a:rPr lang="en-US" sz="4000" dirty="0" err="1"/>
              <a:t>Eyler</a:t>
            </a:r>
            <a:r>
              <a:rPr lang="en-US" sz="4000" dirty="0"/>
              <a:t>, J., &amp; Giles, D. E. Jr. (1999). Where’s the learning in service-learning? San Francisco: </a:t>
            </a:r>
            <a:r>
              <a:rPr lang="en-US" sz="4000" dirty="0" err="1"/>
              <a:t>Jossey</a:t>
            </a:r>
            <a:r>
              <a:rPr lang="en-US" sz="4000" dirty="0"/>
              <a:t>-Bass.</a:t>
            </a:r>
          </a:p>
          <a:p>
            <a:pPr marL="0" indent="0">
              <a:buNone/>
            </a:pPr>
            <a:r>
              <a:rPr lang="en-US" sz="4000" dirty="0"/>
              <a:t> </a:t>
            </a:r>
          </a:p>
          <a:p>
            <a:pPr marL="0" indent="0">
              <a:buNone/>
            </a:pPr>
            <a:r>
              <a:rPr lang="en-US" sz="4000" dirty="0"/>
              <a:t>Griffith, J. (2012). A Decade of Helping: Community Service Among Recent High School Graduates Attending College. </a:t>
            </a:r>
            <a:r>
              <a:rPr lang="en-US" sz="4000" i="1" dirty="0"/>
              <a:t>Nonprofit and Voluntary Sector Quarterly, 41</a:t>
            </a:r>
            <a:r>
              <a:rPr lang="en-US" sz="4000" dirty="0"/>
              <a:t>(5) 786–801.</a:t>
            </a:r>
          </a:p>
          <a:p>
            <a:pPr marL="0" indent="0">
              <a:buNone/>
            </a:pPr>
            <a:r>
              <a:rPr lang="en-US" sz="4000" dirty="0"/>
              <a:t> </a:t>
            </a:r>
          </a:p>
          <a:p>
            <a:pPr marL="0" indent="0">
              <a:buNone/>
            </a:pPr>
            <a:r>
              <a:rPr lang="en-US" sz="4000" dirty="0" err="1"/>
              <a:t>Kuh</a:t>
            </a:r>
            <a:r>
              <a:rPr lang="en-US" sz="4000" dirty="0"/>
              <a:t>, G. D., </a:t>
            </a:r>
            <a:r>
              <a:rPr lang="en-US" sz="4000" dirty="0" err="1"/>
              <a:t>Kinzie</a:t>
            </a:r>
            <a:r>
              <a:rPr lang="en-US" sz="4000" dirty="0"/>
              <a:t>, J., </a:t>
            </a:r>
            <a:r>
              <a:rPr lang="en-US" sz="4000" dirty="0" err="1"/>
              <a:t>Schuh</a:t>
            </a:r>
            <a:r>
              <a:rPr lang="en-US" sz="4000" dirty="0"/>
              <a:t>, J. H., &amp; Whitt, E. J. (2005). Student Success in College: Creating Conditions That Matter. San Francisco: </a:t>
            </a:r>
            <a:r>
              <a:rPr lang="en-US" sz="4000" dirty="0" err="1"/>
              <a:t>Jossey</a:t>
            </a:r>
            <a:r>
              <a:rPr lang="en-US" sz="4000" dirty="0"/>
              <a:t>-Bass.</a:t>
            </a:r>
          </a:p>
          <a:p>
            <a:pPr marL="0" indent="0">
              <a:buNone/>
            </a:pPr>
            <a:r>
              <a:rPr lang="en-US" sz="4000" dirty="0"/>
              <a:t> </a:t>
            </a:r>
          </a:p>
          <a:p>
            <a:pPr marL="0" indent="0">
              <a:buNone/>
            </a:pPr>
            <a:r>
              <a:rPr lang="en-US" sz="4000" dirty="0"/>
              <a:t>Ling </a:t>
            </a:r>
            <a:r>
              <a:rPr lang="en-US" sz="4000" dirty="0" err="1"/>
              <a:t>Yeh</a:t>
            </a:r>
            <a:r>
              <a:rPr lang="en-US" sz="4000" dirty="0"/>
              <a:t>, T. (2010). Service-Learning and Persistence of Low-Income, First-Generation College Students: An Exploratory Study. </a:t>
            </a:r>
            <a:r>
              <a:rPr lang="en-US" sz="4000" i="1" dirty="0"/>
              <a:t>Michigan Journal of Community Service Learning, 16</a:t>
            </a:r>
            <a:r>
              <a:rPr lang="en-US" sz="4000" dirty="0"/>
              <a:t>(2), 50-65.</a:t>
            </a:r>
          </a:p>
          <a:p>
            <a:pPr marL="0" indent="0">
              <a:buNone/>
            </a:pPr>
            <a:r>
              <a:rPr lang="en-US" sz="4000" dirty="0"/>
              <a:t> </a:t>
            </a:r>
          </a:p>
          <a:p>
            <a:pPr marL="0" indent="0">
              <a:buNone/>
            </a:pPr>
            <a:r>
              <a:rPr lang="en-US" sz="4000" dirty="0"/>
              <a:t>Mayhew, M. J., &amp; </a:t>
            </a:r>
            <a:r>
              <a:rPr lang="en-US" sz="4000" dirty="0" err="1"/>
              <a:t>Engberg</a:t>
            </a:r>
            <a:r>
              <a:rPr lang="en-US" sz="4000" dirty="0"/>
              <a:t>, M. E. (2011). Promoting the Development of Civic Responsibility: Infusing Service-Learning Practices in First-Year "Success" Courses. </a:t>
            </a:r>
            <a:r>
              <a:rPr lang="en-US" sz="4000" i="1" dirty="0"/>
              <a:t>Journal of College Student Development, 52</a:t>
            </a:r>
            <a:r>
              <a:rPr lang="en-US" sz="4000" dirty="0"/>
              <a:t>(1), 20-38.</a:t>
            </a:r>
          </a:p>
          <a:p>
            <a:pPr marL="0" indent="0">
              <a:buNone/>
            </a:pPr>
            <a:r>
              <a:rPr lang="en-US" sz="4000" dirty="0"/>
              <a:t> </a:t>
            </a:r>
          </a:p>
          <a:p>
            <a:pPr marL="0" indent="0">
              <a:buNone/>
            </a:pPr>
            <a:r>
              <a:rPr lang="en-US" sz="4000" dirty="0"/>
              <a:t>Nicholas Bowman, N.,  </a:t>
            </a:r>
            <a:r>
              <a:rPr lang="en-US" sz="4000" dirty="0" err="1"/>
              <a:t>Brandenberger</a:t>
            </a:r>
            <a:r>
              <a:rPr lang="en-US" sz="4000" dirty="0"/>
              <a:t>, J., </a:t>
            </a:r>
            <a:r>
              <a:rPr lang="en-US" sz="4000" dirty="0" err="1"/>
              <a:t>Lapsley</a:t>
            </a:r>
            <a:r>
              <a:rPr lang="en-US" sz="4000" dirty="0"/>
              <a:t>, D., Hill, P.,  &amp; </a:t>
            </a:r>
            <a:r>
              <a:rPr lang="en-US" sz="4000" dirty="0" err="1"/>
              <a:t>Quaranto</a:t>
            </a:r>
            <a:r>
              <a:rPr lang="en-US" sz="4000" dirty="0"/>
              <a:t>, J. (2010). Serving in College, Flourishing in Adulthood: Does Community Engagement During the College Years Predict Adult Well-Being? </a:t>
            </a:r>
            <a:r>
              <a:rPr lang="en-US" sz="4000" i="1" dirty="0"/>
              <a:t>Applied Psychology: Health and Wellbeing, 2</a:t>
            </a:r>
            <a:r>
              <a:rPr lang="en-US" sz="4000" dirty="0"/>
              <a:t>(1), 14–34.</a:t>
            </a:r>
          </a:p>
          <a:p>
            <a:pPr marL="0" indent="0">
              <a:buNone/>
            </a:pPr>
            <a:r>
              <a:rPr lang="en-US" sz="4000" dirty="0"/>
              <a:t> </a:t>
            </a:r>
          </a:p>
          <a:p>
            <a:pPr marL="0" indent="0">
              <a:buNone/>
            </a:pPr>
            <a:r>
              <a:rPr lang="en-US" sz="4000" dirty="0" err="1"/>
              <a:t>Pascarella</a:t>
            </a:r>
            <a:r>
              <a:rPr lang="en-US" sz="4000" dirty="0"/>
              <a:t>, E .T., and </a:t>
            </a:r>
            <a:r>
              <a:rPr lang="en-US" sz="4000" dirty="0" err="1"/>
              <a:t>Terenzini</a:t>
            </a:r>
            <a:r>
              <a:rPr lang="en-US" sz="4000" dirty="0"/>
              <a:t>, P. T. (2005). How College Affects Students: A Third Decade of Research. San Francisco: </a:t>
            </a:r>
            <a:r>
              <a:rPr lang="en-US" sz="4000" dirty="0" err="1"/>
              <a:t>Jossey</a:t>
            </a:r>
            <a:r>
              <a:rPr lang="en-US" sz="4000" dirty="0"/>
              <a:t>-Bass.</a:t>
            </a:r>
          </a:p>
          <a:p>
            <a:pPr marL="0" indent="0">
              <a:buNone/>
            </a:pPr>
            <a:r>
              <a:rPr lang="en-US" sz="4000" dirty="0"/>
              <a:t> </a:t>
            </a:r>
          </a:p>
          <a:p>
            <a:pPr marL="0" indent="0">
              <a:buNone/>
            </a:pPr>
            <a:r>
              <a:rPr lang="en-US" sz="4000" dirty="0"/>
              <a:t>Reed, V. A, </a:t>
            </a:r>
            <a:r>
              <a:rPr lang="en-US" sz="4000" dirty="0" err="1"/>
              <a:t>Jernstedt</a:t>
            </a:r>
            <a:r>
              <a:rPr lang="en-US" sz="4000" dirty="0"/>
              <a:t>, G. C. Hawley, J. K., </a:t>
            </a:r>
            <a:r>
              <a:rPr lang="en-US" sz="4000" dirty="0" err="1"/>
              <a:t>Reber</a:t>
            </a:r>
            <a:r>
              <a:rPr lang="en-US" sz="4000" dirty="0"/>
              <a:t>, E. S., &amp; </a:t>
            </a:r>
            <a:r>
              <a:rPr lang="en-US" sz="4000" dirty="0" err="1"/>
              <a:t>DuBois</a:t>
            </a:r>
            <a:r>
              <a:rPr lang="en-US" sz="4000" dirty="0"/>
              <a:t>, C. A. (2005). Effects of a small-scale, very short-term service-learning experience on college students.  </a:t>
            </a:r>
            <a:r>
              <a:rPr lang="en-US" sz="4000" i="1" dirty="0"/>
              <a:t>Journal of Adolescence, 28</a:t>
            </a:r>
            <a:r>
              <a:rPr lang="en-US" sz="4000" dirty="0"/>
              <a:t>(3), 359–368.</a:t>
            </a:r>
          </a:p>
          <a:p>
            <a:endParaRPr lang="en-US" dirty="0"/>
          </a:p>
        </p:txBody>
      </p:sp>
    </p:spTree>
    <p:extLst>
      <p:ext uri="{BB962C8B-B14F-4D97-AF65-F5344CB8AC3E}">
        <p14:creationId xmlns:p14="http://schemas.microsoft.com/office/powerpoint/2010/main" val="2126026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3657601" y="1981200"/>
            <a:ext cx="4038599" cy="4114800"/>
          </a:xfrm>
        </p:spPr>
        <p:txBody>
          <a:bodyPr>
            <a:normAutofit/>
          </a:bodyPr>
          <a:lstStyle/>
          <a:p>
            <a:r>
              <a:rPr lang="en-US" dirty="0" smtClean="0"/>
              <a:t>Research</a:t>
            </a:r>
          </a:p>
          <a:p>
            <a:r>
              <a:rPr lang="en-US" dirty="0" smtClean="0"/>
              <a:t>Mission critical: </a:t>
            </a:r>
          </a:p>
          <a:p>
            <a:pPr lvl="1"/>
            <a:r>
              <a:rPr lang="en-US" dirty="0" smtClean="0"/>
              <a:t>Know </a:t>
            </a:r>
            <a:r>
              <a:rPr lang="en-US" dirty="0" smtClean="0"/>
              <a:t>the school</a:t>
            </a:r>
          </a:p>
          <a:p>
            <a:pPr lvl="1"/>
            <a:r>
              <a:rPr lang="en-US" dirty="0" smtClean="0"/>
              <a:t>Know the </a:t>
            </a:r>
            <a:r>
              <a:rPr lang="en-US" dirty="0" smtClean="0"/>
              <a:t>students</a:t>
            </a:r>
          </a:p>
          <a:p>
            <a:pPr lvl="1"/>
            <a:r>
              <a:rPr lang="en-US" dirty="0" smtClean="0"/>
              <a:t>Know yourself</a:t>
            </a:r>
            <a:endParaRPr lang="en-US" dirty="0" smtClean="0"/>
          </a:p>
          <a:p>
            <a:r>
              <a:rPr lang="en-US" dirty="0" smtClean="0"/>
              <a:t>“How to” review</a:t>
            </a:r>
          </a:p>
          <a:p>
            <a:endParaRPr lang="en-US" dirty="0"/>
          </a:p>
        </p:txBody>
      </p:sp>
    </p:spTree>
    <p:extLst>
      <p:ext uri="{BB962C8B-B14F-4D97-AF65-F5344CB8AC3E}">
        <p14:creationId xmlns:p14="http://schemas.microsoft.com/office/powerpoint/2010/main" val="458947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tells us:</a:t>
            </a:r>
            <a:endParaRPr lang="en-US" dirty="0"/>
          </a:p>
        </p:txBody>
      </p:sp>
      <p:sp>
        <p:nvSpPr>
          <p:cNvPr id="3" name="Content Placeholder 2"/>
          <p:cNvSpPr>
            <a:spLocks noGrp="1"/>
          </p:cNvSpPr>
          <p:nvPr>
            <p:ph idx="1"/>
          </p:nvPr>
        </p:nvSpPr>
        <p:spPr>
          <a:xfrm>
            <a:off x="1254125" y="1600200"/>
            <a:ext cx="7772400" cy="4114800"/>
          </a:xfrm>
        </p:spPr>
        <p:txBody>
          <a:bodyPr/>
          <a:lstStyle/>
          <a:p>
            <a:pPr lvl="1"/>
            <a:r>
              <a:rPr lang="en-US" dirty="0"/>
              <a:t>More </a:t>
            </a:r>
            <a:r>
              <a:rPr lang="en-US" dirty="0" smtClean="0"/>
              <a:t>college students </a:t>
            </a:r>
            <a:r>
              <a:rPr lang="en-US" dirty="0"/>
              <a:t>are volunteering than </a:t>
            </a:r>
            <a:r>
              <a:rPr lang="en-US" dirty="0" smtClean="0"/>
              <a:t>ever</a:t>
            </a:r>
            <a:r>
              <a:rPr lang="en-US" dirty="0" smtClean="0"/>
              <a:t>. </a:t>
            </a:r>
            <a:r>
              <a:rPr lang="en-US" dirty="0" smtClean="0"/>
              <a:t>Why</a:t>
            </a:r>
            <a:r>
              <a:rPr lang="en-US" dirty="0" smtClean="0"/>
              <a:t>?</a:t>
            </a:r>
          </a:p>
          <a:p>
            <a:pPr marL="457200" lvl="1" indent="0">
              <a:buNone/>
            </a:pPr>
            <a:endParaRPr lang="en-US" dirty="0"/>
          </a:p>
          <a:p>
            <a:pPr lvl="2"/>
            <a:r>
              <a:rPr lang="en-US" dirty="0"/>
              <a:t>Generational </a:t>
            </a:r>
            <a:r>
              <a:rPr lang="en-US" dirty="0" smtClean="0"/>
              <a:t>factors</a:t>
            </a:r>
          </a:p>
          <a:p>
            <a:pPr lvl="3"/>
            <a:r>
              <a:rPr lang="en-US" dirty="0" smtClean="0"/>
              <a:t>Numbers</a:t>
            </a:r>
          </a:p>
          <a:p>
            <a:pPr lvl="3"/>
            <a:r>
              <a:rPr lang="en-US" dirty="0" smtClean="0"/>
              <a:t>We raised them to</a:t>
            </a:r>
            <a:endParaRPr lang="en-US" dirty="0"/>
          </a:p>
          <a:p>
            <a:pPr lvl="3"/>
            <a:r>
              <a:rPr lang="en-US" dirty="0" smtClean="0"/>
              <a:t>Technological factors</a:t>
            </a:r>
            <a:endParaRPr lang="en-US" dirty="0"/>
          </a:p>
          <a:p>
            <a:pPr lvl="3"/>
            <a:r>
              <a:rPr lang="en-US" dirty="0" smtClean="0"/>
              <a:t>Post 9/11 worldview </a:t>
            </a:r>
          </a:p>
          <a:p>
            <a:pPr lvl="2"/>
            <a:r>
              <a:rPr lang="en-US" dirty="0" smtClean="0"/>
              <a:t>It’s a part of their pre-college </a:t>
            </a:r>
            <a:r>
              <a:rPr lang="en-US" dirty="0" smtClean="0"/>
              <a:t>experience</a:t>
            </a:r>
          </a:p>
          <a:p>
            <a:pPr lvl="2"/>
            <a:r>
              <a:rPr lang="en-US" dirty="0" smtClean="0"/>
              <a:t>They know they will be competing for jobs</a:t>
            </a:r>
            <a:endParaRPr lang="en-US" dirty="0"/>
          </a:p>
          <a:p>
            <a:endParaRPr lang="en-US" dirty="0"/>
          </a:p>
        </p:txBody>
      </p:sp>
    </p:spTree>
    <p:extLst>
      <p:ext uri="{BB962C8B-B14F-4D97-AF65-F5344CB8AC3E}">
        <p14:creationId xmlns:p14="http://schemas.microsoft.com/office/powerpoint/2010/main" val="3808995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tells us:</a:t>
            </a:r>
            <a:endParaRPr lang="en-US" dirty="0"/>
          </a:p>
        </p:txBody>
      </p:sp>
      <p:sp>
        <p:nvSpPr>
          <p:cNvPr id="3" name="Content Placeholder 2"/>
          <p:cNvSpPr>
            <a:spLocks noGrp="1"/>
          </p:cNvSpPr>
          <p:nvPr>
            <p:ph idx="1"/>
          </p:nvPr>
        </p:nvSpPr>
        <p:spPr>
          <a:xfrm>
            <a:off x="1524000" y="1981200"/>
            <a:ext cx="7432675" cy="4114800"/>
          </a:xfrm>
        </p:spPr>
        <p:txBody>
          <a:bodyPr/>
          <a:lstStyle/>
          <a:p>
            <a:pPr lvl="1"/>
            <a:r>
              <a:rPr lang="en-US" dirty="0"/>
              <a:t>Service </a:t>
            </a:r>
            <a:r>
              <a:rPr lang="en-US" dirty="0" smtClean="0"/>
              <a:t>participation has </a:t>
            </a:r>
            <a:r>
              <a:rPr lang="en-US" dirty="0"/>
              <a:t>a range of positive </a:t>
            </a:r>
            <a:r>
              <a:rPr lang="en-US" dirty="0" smtClean="0"/>
              <a:t>affects </a:t>
            </a:r>
            <a:r>
              <a:rPr lang="en-US" dirty="0"/>
              <a:t>on college </a:t>
            </a:r>
            <a:r>
              <a:rPr lang="en-US" dirty="0" smtClean="0"/>
              <a:t>students</a:t>
            </a:r>
          </a:p>
          <a:p>
            <a:pPr lvl="1"/>
            <a:endParaRPr lang="en-US" dirty="0"/>
          </a:p>
          <a:p>
            <a:pPr lvl="2"/>
            <a:r>
              <a:rPr lang="en-US" dirty="0"/>
              <a:t>Persistence</a:t>
            </a:r>
          </a:p>
          <a:p>
            <a:pPr lvl="2"/>
            <a:r>
              <a:rPr lang="en-US" dirty="0"/>
              <a:t>GPA (</a:t>
            </a:r>
            <a:r>
              <a:rPr lang="en-US" dirty="0" smtClean="0"/>
              <a:t>within </a:t>
            </a:r>
            <a:r>
              <a:rPr lang="en-US" dirty="0"/>
              <a:t>a</a:t>
            </a:r>
            <a:r>
              <a:rPr lang="en-US" dirty="0" smtClean="0"/>
              <a:t> curve)</a:t>
            </a:r>
            <a:endParaRPr lang="en-US" dirty="0"/>
          </a:p>
          <a:p>
            <a:pPr lvl="2"/>
            <a:r>
              <a:rPr lang="en-US" dirty="0" smtClean="0"/>
              <a:t>Connections between </a:t>
            </a:r>
            <a:r>
              <a:rPr lang="en-US" dirty="0"/>
              <a:t>school </a:t>
            </a:r>
            <a:r>
              <a:rPr lang="en-US" dirty="0" smtClean="0"/>
              <a:t>and life</a:t>
            </a:r>
            <a:endParaRPr lang="en-US" dirty="0"/>
          </a:p>
          <a:p>
            <a:pPr lvl="2"/>
            <a:r>
              <a:rPr lang="en-US" dirty="0"/>
              <a:t>Adult wellbeing</a:t>
            </a:r>
          </a:p>
          <a:p>
            <a:pPr lvl="2"/>
            <a:r>
              <a:rPr lang="en-US" dirty="0"/>
              <a:t>And </a:t>
            </a:r>
            <a:r>
              <a:rPr lang="en-US" dirty="0" smtClean="0"/>
              <a:t>many more…</a:t>
            </a:r>
            <a:endParaRPr lang="en-US" dirty="0"/>
          </a:p>
          <a:p>
            <a:endParaRPr lang="en-US" dirty="0"/>
          </a:p>
        </p:txBody>
      </p:sp>
    </p:spTree>
    <p:extLst>
      <p:ext uri="{BB962C8B-B14F-4D97-AF65-F5344CB8AC3E}">
        <p14:creationId xmlns:p14="http://schemas.microsoft.com/office/powerpoint/2010/main" val="2097170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228600"/>
            <a:ext cx="7772400" cy="1143000"/>
          </a:xfrm>
        </p:spPr>
        <p:txBody>
          <a:bodyPr/>
          <a:lstStyle/>
          <a:p>
            <a:r>
              <a:rPr lang="en-US" dirty="0" smtClean="0"/>
              <a:t>Mission Critical: </a:t>
            </a:r>
            <a:br>
              <a:rPr lang="en-US" dirty="0" smtClean="0"/>
            </a:br>
            <a:r>
              <a:rPr lang="en-US" dirty="0" smtClean="0"/>
              <a:t>Know the School</a:t>
            </a:r>
            <a:endParaRPr lang="en-US" dirty="0"/>
          </a:p>
        </p:txBody>
      </p:sp>
      <p:sp>
        <p:nvSpPr>
          <p:cNvPr id="3" name="Content Placeholder 2"/>
          <p:cNvSpPr>
            <a:spLocks noGrp="1"/>
          </p:cNvSpPr>
          <p:nvPr>
            <p:ph idx="1"/>
          </p:nvPr>
        </p:nvSpPr>
        <p:spPr>
          <a:xfrm>
            <a:off x="1981200" y="1600200"/>
            <a:ext cx="7772400" cy="4114800"/>
          </a:xfrm>
        </p:spPr>
        <p:txBody>
          <a:bodyPr/>
          <a:lstStyle/>
          <a:p>
            <a:r>
              <a:rPr lang="en-US" dirty="0" smtClean="0"/>
              <a:t>Avenues to access volunteers</a:t>
            </a:r>
          </a:p>
          <a:p>
            <a:pPr lvl="1"/>
            <a:r>
              <a:rPr lang="en-US" sz="2200" dirty="0" smtClean="0"/>
              <a:t>Individual/independent </a:t>
            </a:r>
            <a:r>
              <a:rPr lang="en-US" sz="2200" dirty="0"/>
              <a:t>v</a:t>
            </a:r>
            <a:r>
              <a:rPr lang="en-US" sz="2200" dirty="0" smtClean="0"/>
              <a:t>olunteers</a:t>
            </a:r>
          </a:p>
          <a:p>
            <a:pPr lvl="1"/>
            <a:r>
              <a:rPr lang="en-US" sz="2200" dirty="0" smtClean="0"/>
              <a:t>Student groups</a:t>
            </a:r>
          </a:p>
          <a:p>
            <a:pPr lvl="2"/>
            <a:r>
              <a:rPr lang="en-US" sz="1800" dirty="0" smtClean="0"/>
              <a:t>Service </a:t>
            </a:r>
            <a:r>
              <a:rPr lang="en-US" sz="1800" dirty="0"/>
              <a:t>b</a:t>
            </a:r>
            <a:r>
              <a:rPr lang="en-US" sz="1800" dirty="0" smtClean="0"/>
              <a:t>ased </a:t>
            </a:r>
            <a:r>
              <a:rPr lang="en-US" sz="1800" dirty="0"/>
              <a:t>o</a:t>
            </a:r>
            <a:r>
              <a:rPr lang="en-US" sz="1800" dirty="0" smtClean="0"/>
              <a:t>rganization </a:t>
            </a:r>
            <a:endParaRPr lang="en-US" sz="1800" dirty="0"/>
          </a:p>
          <a:p>
            <a:pPr lvl="2"/>
            <a:r>
              <a:rPr lang="en-US" sz="1800" dirty="0" smtClean="0"/>
              <a:t>Fraternity</a:t>
            </a:r>
            <a:endParaRPr lang="en-US" sz="1800" dirty="0"/>
          </a:p>
          <a:p>
            <a:pPr lvl="2"/>
            <a:r>
              <a:rPr lang="en-US" sz="1800" dirty="0" smtClean="0"/>
              <a:t>Academic </a:t>
            </a:r>
            <a:r>
              <a:rPr lang="en-US" sz="1800" dirty="0"/>
              <a:t>b</a:t>
            </a:r>
            <a:r>
              <a:rPr lang="en-US" sz="1800" dirty="0" smtClean="0"/>
              <a:t>ased </a:t>
            </a:r>
            <a:r>
              <a:rPr lang="en-US" sz="1800" dirty="0"/>
              <a:t>o</a:t>
            </a:r>
            <a:r>
              <a:rPr lang="en-US" sz="1800" dirty="0" smtClean="0"/>
              <a:t>rganization</a:t>
            </a:r>
          </a:p>
          <a:p>
            <a:pPr lvl="2"/>
            <a:r>
              <a:rPr lang="en-US" sz="1800" dirty="0" smtClean="0"/>
              <a:t>Cause </a:t>
            </a:r>
            <a:r>
              <a:rPr lang="en-US" sz="1800" dirty="0"/>
              <a:t>b</a:t>
            </a:r>
            <a:r>
              <a:rPr lang="en-US" sz="1800" dirty="0" smtClean="0"/>
              <a:t>ased </a:t>
            </a:r>
            <a:r>
              <a:rPr lang="en-US" sz="1800" dirty="0"/>
              <a:t>o</a:t>
            </a:r>
            <a:r>
              <a:rPr lang="en-US" sz="1800" dirty="0" smtClean="0"/>
              <a:t>rganization</a:t>
            </a:r>
            <a:endParaRPr lang="en-US" sz="1800" dirty="0"/>
          </a:p>
          <a:p>
            <a:pPr lvl="1"/>
            <a:r>
              <a:rPr lang="en-US" sz="2200" dirty="0" smtClean="0"/>
              <a:t>University Program</a:t>
            </a:r>
          </a:p>
          <a:p>
            <a:pPr lvl="2"/>
            <a:r>
              <a:rPr lang="en-US" sz="1800" dirty="0" smtClean="0"/>
              <a:t>Program that requires service/engagement/observation</a:t>
            </a:r>
            <a:endParaRPr lang="en-US" sz="1800" dirty="0"/>
          </a:p>
          <a:p>
            <a:pPr lvl="2"/>
            <a:r>
              <a:rPr lang="en-US" sz="1800" dirty="0" smtClean="0"/>
              <a:t>Sports team</a:t>
            </a:r>
          </a:p>
          <a:p>
            <a:pPr lvl="1"/>
            <a:r>
              <a:rPr lang="en-US" sz="2200" dirty="0" smtClean="0"/>
              <a:t>Classes (Service Learning - SL)</a:t>
            </a:r>
          </a:p>
          <a:p>
            <a:pPr lvl="1"/>
            <a:r>
              <a:rPr lang="en-US" sz="2200" dirty="0" smtClean="0"/>
              <a:t>For credit </a:t>
            </a:r>
            <a:r>
              <a:rPr lang="en-US" sz="2200" dirty="0"/>
              <a:t>i</a:t>
            </a:r>
            <a:r>
              <a:rPr lang="en-US" sz="2200" dirty="0" smtClean="0"/>
              <a:t>nternship (Applied Study Term - AST)</a:t>
            </a:r>
            <a:endParaRPr lang="en-US" sz="2200" dirty="0"/>
          </a:p>
          <a:p>
            <a:pPr lvl="1"/>
            <a:r>
              <a:rPr lang="en-US" sz="2200" dirty="0" smtClean="0"/>
              <a:t>Internship (paid or unpaid)</a:t>
            </a:r>
            <a:endParaRPr lang="en-US" sz="2200" dirty="0"/>
          </a:p>
          <a:p>
            <a:endParaRPr lang="en-US" dirty="0"/>
          </a:p>
        </p:txBody>
      </p:sp>
    </p:spTree>
    <p:extLst>
      <p:ext uri="{BB962C8B-B14F-4D97-AF65-F5344CB8AC3E}">
        <p14:creationId xmlns:p14="http://schemas.microsoft.com/office/powerpoint/2010/main" val="2580611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228600"/>
            <a:ext cx="7772400" cy="1143000"/>
          </a:xfrm>
        </p:spPr>
        <p:txBody>
          <a:bodyPr/>
          <a:lstStyle/>
          <a:p>
            <a:r>
              <a:rPr lang="en-US" dirty="0" smtClean="0"/>
              <a:t>Mission Critical: </a:t>
            </a:r>
            <a:br>
              <a:rPr lang="en-US" dirty="0" smtClean="0"/>
            </a:br>
            <a:r>
              <a:rPr lang="en-US" dirty="0" smtClean="0"/>
              <a:t>Know the School</a:t>
            </a:r>
            <a:endParaRPr lang="en-US" dirty="0"/>
          </a:p>
        </p:txBody>
      </p:sp>
      <p:sp>
        <p:nvSpPr>
          <p:cNvPr id="3" name="Content Placeholder 2"/>
          <p:cNvSpPr>
            <a:spLocks noGrp="1"/>
          </p:cNvSpPr>
          <p:nvPr>
            <p:ph idx="1"/>
          </p:nvPr>
        </p:nvSpPr>
        <p:spPr>
          <a:xfrm>
            <a:off x="2362200" y="1905000"/>
            <a:ext cx="6248400" cy="4114800"/>
          </a:xfrm>
        </p:spPr>
        <p:txBody>
          <a:bodyPr/>
          <a:lstStyle/>
          <a:p>
            <a:r>
              <a:rPr lang="en-US" dirty="0" smtClean="0"/>
              <a:t>A</a:t>
            </a:r>
            <a:r>
              <a:rPr lang="en-US" dirty="0" smtClean="0"/>
              <a:t>ccessing Students</a:t>
            </a:r>
            <a:endParaRPr lang="en-US" dirty="0" smtClean="0"/>
          </a:p>
          <a:p>
            <a:pPr lvl="1"/>
            <a:r>
              <a:rPr lang="en-US" sz="2200" dirty="0" smtClean="0"/>
              <a:t>Direct recruiting</a:t>
            </a:r>
          </a:p>
          <a:p>
            <a:pPr lvl="1"/>
            <a:r>
              <a:rPr lang="en-US" sz="2200" dirty="0" smtClean="0"/>
              <a:t>Partner with an academic program</a:t>
            </a:r>
          </a:p>
          <a:p>
            <a:pPr lvl="1"/>
            <a:r>
              <a:rPr lang="en-US" sz="2200" dirty="0" smtClean="0"/>
              <a:t>Partner with an office</a:t>
            </a:r>
          </a:p>
          <a:p>
            <a:pPr lvl="1"/>
            <a:r>
              <a:rPr lang="en-US" sz="2200" dirty="0" smtClean="0"/>
              <a:t>Partner with a club</a:t>
            </a:r>
          </a:p>
          <a:p>
            <a:r>
              <a:rPr lang="en-US" dirty="0" smtClean="0"/>
              <a:t>Tips</a:t>
            </a:r>
          </a:p>
          <a:p>
            <a:pPr lvl="1"/>
            <a:r>
              <a:rPr lang="en-US" sz="2200" dirty="0" smtClean="0"/>
              <a:t>Host an “easy in” event in conjunction with any of the above</a:t>
            </a:r>
          </a:p>
          <a:p>
            <a:pPr lvl="1"/>
            <a:r>
              <a:rPr lang="en-US" sz="2200" dirty="0" smtClean="0"/>
              <a:t>Get outside of the 9 to 5</a:t>
            </a:r>
          </a:p>
          <a:p>
            <a:pPr lvl="1"/>
            <a:r>
              <a:rPr lang="en-US" sz="2200" dirty="0" smtClean="0"/>
              <a:t>Start early in the semester</a:t>
            </a:r>
          </a:p>
          <a:p>
            <a:pPr lvl="1"/>
            <a:endParaRPr lang="en-US" sz="2200" dirty="0"/>
          </a:p>
          <a:p>
            <a:endParaRPr lang="en-US" dirty="0"/>
          </a:p>
        </p:txBody>
      </p:sp>
    </p:spTree>
    <p:extLst>
      <p:ext uri="{BB962C8B-B14F-4D97-AF65-F5344CB8AC3E}">
        <p14:creationId xmlns:p14="http://schemas.microsoft.com/office/powerpoint/2010/main" val="2991692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228600"/>
            <a:ext cx="7772400" cy="1143000"/>
          </a:xfrm>
        </p:spPr>
        <p:txBody>
          <a:bodyPr/>
          <a:lstStyle/>
          <a:p>
            <a:r>
              <a:rPr lang="en-US" dirty="0" smtClean="0"/>
              <a:t>Mission Critical: </a:t>
            </a:r>
            <a:br>
              <a:rPr lang="en-US" dirty="0" smtClean="0"/>
            </a:br>
            <a:r>
              <a:rPr lang="en-US" dirty="0" smtClean="0"/>
              <a:t>Know the School</a:t>
            </a:r>
            <a:endParaRPr lang="en-US" dirty="0"/>
          </a:p>
        </p:txBody>
      </p:sp>
      <p:sp>
        <p:nvSpPr>
          <p:cNvPr id="3" name="Content Placeholder 2"/>
          <p:cNvSpPr>
            <a:spLocks noGrp="1"/>
          </p:cNvSpPr>
          <p:nvPr>
            <p:ph idx="1"/>
          </p:nvPr>
        </p:nvSpPr>
        <p:spPr>
          <a:xfrm>
            <a:off x="2362200" y="1905000"/>
            <a:ext cx="6248400" cy="4114800"/>
          </a:xfrm>
        </p:spPr>
        <p:txBody>
          <a:bodyPr/>
          <a:lstStyle/>
          <a:p>
            <a:r>
              <a:rPr lang="en-US" dirty="0" smtClean="0"/>
              <a:t>Know the calendars (plural!)</a:t>
            </a:r>
          </a:p>
          <a:p>
            <a:pPr lvl="1"/>
            <a:r>
              <a:rPr lang="en-US" sz="2000" dirty="0" smtClean="0"/>
              <a:t>Semester</a:t>
            </a:r>
          </a:p>
          <a:p>
            <a:pPr lvl="1"/>
            <a:r>
              <a:rPr lang="en-US" sz="2000" dirty="0" smtClean="0"/>
              <a:t>Campus Events</a:t>
            </a:r>
          </a:p>
          <a:p>
            <a:pPr lvl="1"/>
            <a:r>
              <a:rPr lang="en-US" sz="2000" dirty="0" smtClean="0"/>
              <a:t>Weekly Calendar</a:t>
            </a:r>
          </a:p>
          <a:p>
            <a:pPr lvl="1"/>
            <a:r>
              <a:rPr lang="en-US" sz="2000" dirty="0" smtClean="0"/>
              <a:t>Others?</a:t>
            </a:r>
          </a:p>
          <a:p>
            <a:pPr marL="457200" lvl="1" indent="0">
              <a:buNone/>
            </a:pPr>
            <a:endParaRPr lang="en-US" sz="2200" dirty="0" smtClean="0"/>
          </a:p>
          <a:p>
            <a:r>
              <a:rPr lang="en-US" dirty="0" smtClean="0"/>
              <a:t>Know the programs</a:t>
            </a:r>
          </a:p>
          <a:p>
            <a:pPr lvl="1"/>
            <a:r>
              <a:rPr lang="en-US" sz="2000" dirty="0" smtClean="0"/>
              <a:t>What majors are popular?</a:t>
            </a:r>
          </a:p>
          <a:p>
            <a:pPr lvl="1"/>
            <a:r>
              <a:rPr lang="en-US" sz="2000" dirty="0" smtClean="0"/>
              <a:t>What programs require service, observation, etc.?</a:t>
            </a:r>
          </a:p>
          <a:p>
            <a:pPr lvl="1"/>
            <a:endParaRPr lang="en-US" sz="2000" dirty="0" smtClean="0"/>
          </a:p>
          <a:p>
            <a:r>
              <a:rPr lang="en-US" dirty="0" smtClean="0"/>
              <a:t>Know the people</a:t>
            </a:r>
          </a:p>
          <a:p>
            <a:pPr lvl="1"/>
            <a:endParaRPr lang="en-US" sz="1800" dirty="0" smtClean="0"/>
          </a:p>
          <a:p>
            <a:pPr lvl="1"/>
            <a:endParaRPr lang="en-US" sz="2200" dirty="0"/>
          </a:p>
          <a:p>
            <a:endParaRPr lang="en-US" dirty="0"/>
          </a:p>
        </p:txBody>
      </p:sp>
    </p:spTree>
    <p:extLst>
      <p:ext uri="{BB962C8B-B14F-4D97-AF65-F5344CB8AC3E}">
        <p14:creationId xmlns:p14="http://schemas.microsoft.com/office/powerpoint/2010/main" val="2991751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Critical: </a:t>
            </a:r>
            <a:br>
              <a:rPr lang="en-US" dirty="0" smtClean="0"/>
            </a:br>
            <a:r>
              <a:rPr lang="en-US" dirty="0" smtClean="0"/>
              <a:t>Know the Student</a:t>
            </a:r>
            <a:endParaRPr lang="en-US" dirty="0"/>
          </a:p>
        </p:txBody>
      </p:sp>
      <p:sp>
        <p:nvSpPr>
          <p:cNvPr id="3" name="Content Placeholder 2"/>
          <p:cNvSpPr>
            <a:spLocks noGrp="1"/>
          </p:cNvSpPr>
          <p:nvPr>
            <p:ph idx="1"/>
          </p:nvPr>
        </p:nvSpPr>
        <p:spPr>
          <a:xfrm>
            <a:off x="2549525" y="1981200"/>
            <a:ext cx="5984875" cy="4114800"/>
          </a:xfrm>
        </p:spPr>
        <p:txBody>
          <a:bodyPr/>
          <a:lstStyle/>
          <a:p>
            <a:r>
              <a:rPr lang="en-US" dirty="0" smtClean="0"/>
              <a:t>Millennial, </a:t>
            </a:r>
            <a:r>
              <a:rPr lang="en-US" dirty="0" smtClean="0"/>
              <a:t>Y, IY</a:t>
            </a:r>
          </a:p>
          <a:p>
            <a:pPr lvl="1"/>
            <a:r>
              <a:rPr lang="en-US" dirty="0" smtClean="0"/>
              <a:t>Huge</a:t>
            </a:r>
          </a:p>
          <a:p>
            <a:pPr lvl="1"/>
            <a:r>
              <a:rPr lang="en-US" dirty="0" smtClean="0"/>
              <a:t>Diverse</a:t>
            </a:r>
          </a:p>
          <a:p>
            <a:pPr lvl="1"/>
            <a:r>
              <a:rPr lang="en-US" dirty="0" smtClean="0"/>
              <a:t>Special = Expectant, not Entitled </a:t>
            </a:r>
            <a:endParaRPr lang="en-US" dirty="0" smtClean="0"/>
          </a:p>
          <a:p>
            <a:pPr lvl="1"/>
            <a:r>
              <a:rPr lang="en-US" dirty="0" smtClean="0"/>
              <a:t>High educational </a:t>
            </a:r>
            <a:r>
              <a:rPr lang="en-US" dirty="0"/>
              <a:t>g</a:t>
            </a:r>
            <a:r>
              <a:rPr lang="en-US" dirty="0" smtClean="0"/>
              <a:t>oals</a:t>
            </a:r>
          </a:p>
          <a:p>
            <a:pPr lvl="1"/>
            <a:r>
              <a:rPr lang="en-US" dirty="0"/>
              <a:t>G</a:t>
            </a:r>
            <a:r>
              <a:rPr lang="en-US" dirty="0" smtClean="0"/>
              <a:t>ood economy; Bad economy</a:t>
            </a:r>
          </a:p>
          <a:p>
            <a:pPr lvl="1"/>
            <a:r>
              <a:rPr lang="en-US" dirty="0" smtClean="0"/>
              <a:t>Spiritual vs. religious</a:t>
            </a:r>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566741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Critical: </a:t>
            </a:r>
            <a:br>
              <a:rPr lang="en-US" dirty="0" smtClean="0"/>
            </a:br>
            <a:r>
              <a:rPr lang="en-US" dirty="0" smtClean="0"/>
              <a:t>Know the Student</a:t>
            </a:r>
            <a:endParaRPr lang="en-US" dirty="0"/>
          </a:p>
        </p:txBody>
      </p:sp>
      <p:sp>
        <p:nvSpPr>
          <p:cNvPr id="3" name="Content Placeholder 2"/>
          <p:cNvSpPr>
            <a:spLocks noGrp="1"/>
          </p:cNvSpPr>
          <p:nvPr>
            <p:ph idx="1"/>
          </p:nvPr>
        </p:nvSpPr>
        <p:spPr>
          <a:xfrm>
            <a:off x="1524000" y="1981200"/>
            <a:ext cx="7772400" cy="4114800"/>
          </a:xfrm>
        </p:spPr>
        <p:txBody>
          <a:bodyPr/>
          <a:lstStyle/>
          <a:p>
            <a:r>
              <a:rPr lang="en-US" dirty="0" smtClean="0"/>
              <a:t>Millennial, Y, </a:t>
            </a:r>
            <a:r>
              <a:rPr lang="en-US" dirty="0" err="1" smtClean="0"/>
              <a:t>i</a:t>
            </a:r>
            <a:r>
              <a:rPr lang="en-US" dirty="0" err="1"/>
              <a:t>Y</a:t>
            </a:r>
            <a:endParaRPr lang="en-US" dirty="0" smtClean="0"/>
          </a:p>
          <a:p>
            <a:pPr lvl="1"/>
            <a:r>
              <a:rPr lang="en-US" dirty="0"/>
              <a:t>“Post 9/11”</a:t>
            </a:r>
          </a:p>
          <a:p>
            <a:pPr lvl="1"/>
            <a:r>
              <a:rPr lang="en-US" dirty="0" smtClean="0"/>
              <a:t>Parental involvement</a:t>
            </a:r>
          </a:p>
          <a:p>
            <a:pPr lvl="1"/>
            <a:r>
              <a:rPr lang="en-US" dirty="0" smtClean="0"/>
              <a:t>Focus </a:t>
            </a:r>
            <a:r>
              <a:rPr lang="en-US" dirty="0"/>
              <a:t>on </a:t>
            </a:r>
            <a:r>
              <a:rPr lang="en-US" dirty="0" smtClean="0"/>
              <a:t>safety = Conventionality</a:t>
            </a:r>
            <a:endParaRPr lang="en-US" dirty="0"/>
          </a:p>
          <a:p>
            <a:pPr lvl="1"/>
            <a:r>
              <a:rPr lang="en-US" dirty="0" smtClean="0"/>
              <a:t>Technologically literate, yes; technical, maybe</a:t>
            </a:r>
          </a:p>
          <a:p>
            <a:pPr lvl="1"/>
            <a:r>
              <a:rPr lang="en-US" dirty="0" smtClean="0"/>
              <a:t>Girl Power</a:t>
            </a:r>
          </a:p>
          <a:p>
            <a:pPr lvl="1"/>
            <a:r>
              <a:rPr lang="en-US" dirty="0" smtClean="0"/>
              <a:t>Team oriented, yes; </a:t>
            </a:r>
            <a:r>
              <a:rPr lang="en-US" dirty="0"/>
              <a:t>T</a:t>
            </a:r>
            <a:r>
              <a:rPr lang="en-US" dirty="0" smtClean="0"/>
              <a:t>eam savvy, maybe</a:t>
            </a:r>
          </a:p>
          <a:p>
            <a:pPr lvl="1"/>
            <a:r>
              <a:rPr lang="en-US" dirty="0" smtClean="0"/>
              <a:t>Working the system</a:t>
            </a:r>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4017783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JigSaw">
  <a:themeElements>
    <a:clrScheme name="Office Theme 1">
      <a:dk1>
        <a:srgbClr val="003366"/>
      </a:dk1>
      <a:lt1>
        <a:srgbClr val="EAEAEA"/>
      </a:lt1>
      <a:dk2>
        <a:srgbClr val="0099CC"/>
      </a:dk2>
      <a:lt2>
        <a:srgbClr val="66FFFF"/>
      </a:lt2>
      <a:accent1>
        <a:srgbClr val="33CCFF"/>
      </a:accent1>
      <a:accent2>
        <a:srgbClr val="9999FF"/>
      </a:accent2>
      <a:accent3>
        <a:srgbClr val="AACAE2"/>
      </a:accent3>
      <a:accent4>
        <a:srgbClr val="C8C8C8"/>
      </a:accent4>
      <a:accent5>
        <a:srgbClr val="ADE2FF"/>
      </a:accent5>
      <a:accent6>
        <a:srgbClr val="8A8AE7"/>
      </a:accent6>
      <a:hlink>
        <a:srgbClr val="CC99FF"/>
      </a:hlink>
      <a:folHlink>
        <a:srgbClr val="00808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3366"/>
        </a:dk1>
        <a:lt1>
          <a:srgbClr val="EAEAEA"/>
        </a:lt1>
        <a:dk2>
          <a:srgbClr val="0099CC"/>
        </a:dk2>
        <a:lt2>
          <a:srgbClr val="66FFFF"/>
        </a:lt2>
        <a:accent1>
          <a:srgbClr val="33CCFF"/>
        </a:accent1>
        <a:accent2>
          <a:srgbClr val="9999FF"/>
        </a:accent2>
        <a:accent3>
          <a:srgbClr val="AACAE2"/>
        </a:accent3>
        <a:accent4>
          <a:srgbClr val="C8C8C8"/>
        </a:accent4>
        <a:accent5>
          <a:srgbClr val="ADE2FF"/>
        </a:accent5>
        <a:accent6>
          <a:srgbClr val="8A8AE7"/>
        </a:accent6>
        <a:hlink>
          <a:srgbClr val="CC99FF"/>
        </a:hlink>
        <a:folHlink>
          <a:srgbClr val="008080"/>
        </a:folHlink>
      </a:clrScheme>
      <a:clrMap bg1="dk2" tx1="lt1" bg2="dk1" tx2="lt2" accent1="accent1" accent2="accent2" accent3="accent3" accent4="accent4" accent5="accent5" accent6="accent6" hlink="hlink" folHlink="folHlink"/>
    </a:extraClrScheme>
    <a:extraClrScheme>
      <a:clrScheme name="Office Theme 2">
        <a:dk1>
          <a:srgbClr val="003366"/>
        </a:dk1>
        <a:lt1>
          <a:srgbClr val="CCECFF"/>
        </a:lt1>
        <a:dk2>
          <a:srgbClr val="0099CC"/>
        </a:dk2>
        <a:lt2>
          <a:srgbClr val="99CCFF"/>
        </a:lt2>
        <a:accent1>
          <a:srgbClr val="33CCFF"/>
        </a:accent1>
        <a:accent2>
          <a:srgbClr val="9999FF"/>
        </a:accent2>
        <a:accent3>
          <a:srgbClr val="E2F4FF"/>
        </a:accent3>
        <a:accent4>
          <a:srgbClr val="002A56"/>
        </a:accent4>
        <a:accent5>
          <a:srgbClr val="ADE2FF"/>
        </a:accent5>
        <a:accent6>
          <a:srgbClr val="8A8AE7"/>
        </a:accent6>
        <a:hlink>
          <a:srgbClr val="CC99FF"/>
        </a:hlink>
        <a:folHlink>
          <a:srgbClr val="CCCC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B2B2B2"/>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0033"/>
        </a:dk2>
        <a:lt2>
          <a:srgbClr val="FFCCCC"/>
        </a:lt2>
        <a:accent1>
          <a:srgbClr val="0099FF"/>
        </a:accent1>
        <a:accent2>
          <a:srgbClr val="33CC33"/>
        </a:accent2>
        <a:accent3>
          <a:srgbClr val="FFFFFF"/>
        </a:accent3>
        <a:accent4>
          <a:srgbClr val="000000"/>
        </a:accent4>
        <a:accent5>
          <a:srgbClr val="AACAFF"/>
        </a:accent5>
        <a:accent6>
          <a:srgbClr val="2DB92D"/>
        </a:accent6>
        <a:hlink>
          <a:srgbClr val="FFFF66"/>
        </a:hlink>
        <a:folHlink>
          <a:srgbClr val="FFFFCC"/>
        </a:folHlink>
      </a:clrScheme>
      <a:clrMap bg1="lt1" tx1="dk1" bg2="lt2" tx2="dk2" accent1="accent1" accent2="accent2" accent3="accent3" accent4="accent4" accent5="accent5" accent6="accent6" hlink="hlink" folHlink="folHlink"/>
    </a:extraClrScheme>
    <a:extraClrScheme>
      <a:clrScheme name="Office Theme 5">
        <a:dk1>
          <a:srgbClr val="6B4587"/>
        </a:dk1>
        <a:lt1>
          <a:srgbClr val="CCECFF"/>
        </a:lt1>
        <a:dk2>
          <a:srgbClr val="A67FC4"/>
        </a:dk2>
        <a:lt2>
          <a:srgbClr val="66FFFF"/>
        </a:lt2>
        <a:accent1>
          <a:srgbClr val="0099FF"/>
        </a:accent1>
        <a:accent2>
          <a:srgbClr val="9999FF"/>
        </a:accent2>
        <a:accent3>
          <a:srgbClr val="D0C0DE"/>
        </a:accent3>
        <a:accent4>
          <a:srgbClr val="AEC9DA"/>
        </a:accent4>
        <a:accent5>
          <a:srgbClr val="AACAFF"/>
        </a:accent5>
        <a:accent6>
          <a:srgbClr val="8A8AE7"/>
        </a:accent6>
        <a:hlink>
          <a:srgbClr val="CC99FF"/>
        </a:hlink>
        <a:folHlink>
          <a:srgbClr val="0099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D3D3D3"/>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Template>
  <TotalTime>1227</TotalTime>
  <Words>1501</Words>
  <Application>Microsoft Office PowerPoint</Application>
  <PresentationFormat>On-screen Show (4:3)</PresentationFormat>
  <Paragraphs>274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JigSaw</vt:lpstr>
      <vt:lpstr>Successfully Working with College Student Volunteers</vt:lpstr>
      <vt:lpstr>Overview</vt:lpstr>
      <vt:lpstr>Research tells us:</vt:lpstr>
      <vt:lpstr>Research tells us:</vt:lpstr>
      <vt:lpstr>Mission Critical:  Know the School</vt:lpstr>
      <vt:lpstr>Mission Critical:  Know the School</vt:lpstr>
      <vt:lpstr>Mission Critical:  Know the School</vt:lpstr>
      <vt:lpstr>Mission Critical:  Know the Student</vt:lpstr>
      <vt:lpstr>Mission Critical:  Know the Student</vt:lpstr>
      <vt:lpstr>Mission Critical:  Know the Student</vt:lpstr>
      <vt:lpstr>Mission Critical:  Know the Student</vt:lpstr>
      <vt:lpstr>Mission Critical: Know Yourself</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Successfully Working with College Student Volunteers</dc:title>
  <dc:creator>Mark Dochterman</dc:creator>
  <cp:lastModifiedBy>Dochterman, Mark</cp:lastModifiedBy>
  <cp:revision>31</cp:revision>
  <cp:lastPrinted>2013-06-13T12:20:27Z</cp:lastPrinted>
  <dcterms:created xsi:type="dcterms:W3CDTF">2013-06-12T23:46:15Z</dcterms:created>
  <dcterms:modified xsi:type="dcterms:W3CDTF">2017-10-27T14:10:38Z</dcterms:modified>
</cp:coreProperties>
</file>