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revisionInfo.xml" ContentType="application/vnd.ms-powerpoint.revisioninfo+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84" r:id="rId1"/>
  </p:sldMasterIdLst>
  <p:notesMasterIdLst>
    <p:notesMasterId r:id="rId27"/>
  </p:notesMasterIdLst>
  <p:handoutMasterIdLst>
    <p:handoutMasterId r:id="rId28"/>
  </p:handoutMasterIdLst>
  <p:sldIdLst>
    <p:sldId id="446" r:id="rId2"/>
    <p:sldId id="445" r:id="rId3"/>
    <p:sldId id="490" r:id="rId4"/>
    <p:sldId id="414" r:id="rId5"/>
    <p:sldId id="499" r:id="rId6"/>
    <p:sldId id="503" r:id="rId7"/>
    <p:sldId id="459" r:id="rId8"/>
    <p:sldId id="495" r:id="rId9"/>
    <p:sldId id="497" r:id="rId10"/>
    <p:sldId id="496" r:id="rId11"/>
    <p:sldId id="507" r:id="rId12"/>
    <p:sldId id="498" r:id="rId13"/>
    <p:sldId id="500" r:id="rId14"/>
    <p:sldId id="430" r:id="rId15"/>
    <p:sldId id="494" r:id="rId16"/>
    <p:sldId id="477" r:id="rId17"/>
    <p:sldId id="492" r:id="rId18"/>
    <p:sldId id="506" r:id="rId19"/>
    <p:sldId id="504" r:id="rId20"/>
    <p:sldId id="493" r:id="rId21"/>
    <p:sldId id="441" r:id="rId22"/>
    <p:sldId id="489" r:id="rId23"/>
    <p:sldId id="442" r:id="rId24"/>
    <p:sldId id="502" r:id="rId25"/>
    <p:sldId id="439"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00FF"/>
    <a:srgbClr val="006666"/>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6397" autoAdjust="0"/>
    <p:restoredTop sz="59899" autoAdjust="0"/>
  </p:normalViewPr>
  <p:slideViewPr>
    <p:cSldViewPr>
      <p:cViewPr varScale="1">
        <p:scale>
          <a:sx n="63" d="100"/>
          <a:sy n="63" d="100"/>
        </p:scale>
        <p:origin x="-161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00"/>
    </p:cViewPr>
  </p:sorterViewPr>
  <p:notesViewPr>
    <p:cSldViewPr>
      <p:cViewPr>
        <p:scale>
          <a:sx n="125" d="100"/>
          <a:sy n="125" d="100"/>
        </p:scale>
        <p:origin x="-324" y="141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34"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1" tIns="45716" rIns="91431" bIns="45716" rtlCol="0"/>
          <a:lstStyle>
            <a:lvl1pPr algn="l">
              <a:defRPr sz="1200"/>
            </a:lvl1pPr>
          </a:lstStyle>
          <a:p>
            <a:endParaRPr lang="en-US" dirty="0"/>
          </a:p>
        </p:txBody>
      </p:sp>
      <p:sp>
        <p:nvSpPr>
          <p:cNvPr id="3" name="Date Placeholder 2"/>
          <p:cNvSpPr>
            <a:spLocks noGrp="1"/>
          </p:cNvSpPr>
          <p:nvPr>
            <p:ph type="dt" sz="quarter" idx="1"/>
          </p:nvPr>
        </p:nvSpPr>
        <p:spPr>
          <a:xfrm>
            <a:off x="3970339" y="1"/>
            <a:ext cx="3038475" cy="465138"/>
          </a:xfrm>
          <a:prstGeom prst="rect">
            <a:avLst/>
          </a:prstGeom>
        </p:spPr>
        <p:txBody>
          <a:bodyPr vert="horz" lIns="91431" tIns="45716" rIns="91431" bIns="45716" rtlCol="0"/>
          <a:lstStyle>
            <a:lvl1pPr algn="r">
              <a:defRPr sz="1200"/>
            </a:lvl1pPr>
          </a:lstStyle>
          <a:p>
            <a:fld id="{3659D4D5-AA5F-475D-A687-B30B71521480}" type="datetimeFigureOut">
              <a:rPr lang="en-US" smtClean="0"/>
              <a:pPr/>
              <a:t>10/25/17</a:t>
            </a:fld>
            <a:endParaRPr lang="en-US" dirty="0"/>
          </a:p>
        </p:txBody>
      </p:sp>
      <p:sp>
        <p:nvSpPr>
          <p:cNvPr id="4" name="Footer Placeholder 3"/>
          <p:cNvSpPr>
            <a:spLocks noGrp="1"/>
          </p:cNvSpPr>
          <p:nvPr>
            <p:ph type="ftr" sz="quarter" idx="2"/>
          </p:nvPr>
        </p:nvSpPr>
        <p:spPr>
          <a:xfrm>
            <a:off x="1" y="8829676"/>
            <a:ext cx="3038475" cy="465138"/>
          </a:xfrm>
          <a:prstGeom prst="rect">
            <a:avLst/>
          </a:prstGeom>
        </p:spPr>
        <p:txBody>
          <a:bodyPr vert="horz" lIns="91431" tIns="45716" rIns="91431" bIns="457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31" tIns="45716" rIns="91431" bIns="45716" rtlCol="0" anchor="b"/>
          <a:lstStyle>
            <a:lvl1pPr algn="r">
              <a:defRPr sz="1200"/>
            </a:lvl1pPr>
          </a:lstStyle>
          <a:p>
            <a:fld id="{7FA54F4F-B4AD-451F-842E-75A45F11E389}"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8330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9" tIns="46585" rIns="93169" bIns="4658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9" tIns="46585" rIns="93169" bIns="46585" rtlCol="0"/>
          <a:lstStyle>
            <a:lvl1pPr algn="r">
              <a:defRPr sz="1200"/>
            </a:lvl1pPr>
          </a:lstStyle>
          <a:p>
            <a:fld id="{3A582D7D-35B3-42C5-9D1B-8C830463FC64}" type="datetimeFigureOut">
              <a:rPr lang="en-US" smtClean="0"/>
              <a:pPr/>
              <a:t>10/25/17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9" tIns="46585" rIns="93169" bIns="46585"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9" tIns="46585" rIns="93169" bIns="4658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9" tIns="46585" rIns="93169"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9" tIns="46585" rIns="93169" bIns="46585" rtlCol="0" anchor="b"/>
          <a:lstStyle>
            <a:lvl1pPr algn="r">
              <a:defRPr sz="1200"/>
            </a:lvl1pPr>
          </a:lstStyle>
          <a:p>
            <a:fld id="{9E49C502-3021-48DA-90AF-45F855566CCA}"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75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s://sevengenerationsahead.org/zero-waste-stories-from-the-field/illinois-soil-water-food-and-composting-summit"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Jen </a:t>
            </a:r>
            <a:r>
              <a:rPr lang="en-US" baseline="0" dirty="0" smtClean="0"/>
              <a:t>J will introduce all</a:t>
            </a:r>
            <a:endParaRPr lang="en-US" baseline="0" dirty="0"/>
          </a:p>
          <a:p>
            <a:endParaRPr lang="en-US" baseline="0" dirty="0"/>
          </a:p>
          <a:p>
            <a:r>
              <a:rPr lang="en-US" baseline="0" dirty="0"/>
              <a:t>Welcome and good afternoon!  Thank you for joining us for a discussion on food organics diversion.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My name is Jennifer Jarland and I am the Recycling Program Coordinator for Kane County, as well as a founding member of the Illinois Food Scrap Coalition, and secretary of IFSC’s Board of Directors.  </a:t>
            </a:r>
            <a:endParaRPr lang="en-US" sz="1200" b="0" i="0"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dirty="0"/>
          </a:p>
          <a:p>
            <a:pPr algn="just"/>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1FCC526-451A-48F5-9321-FC0772817BA3}"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9480263"/>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3" name="Shape 363"/>
          <p:cNvSpPr txBox="1">
            <a:spLocks noGrp="1"/>
          </p:cNvSpPr>
          <p:nvPr>
            <p:ph type="body" idx="1"/>
          </p:nvPr>
        </p:nvSpPr>
        <p:spPr>
          <a:xfrm>
            <a:off x="685800" y="4343400"/>
            <a:ext cx="5486400" cy="4114800"/>
          </a:xfrm>
          <a:prstGeom prst="rect">
            <a:avLst/>
          </a:prstGeom>
          <a:noFill/>
          <a:ln w="9525" cap="flat" cmpd="sng">
            <a:solidFill>
              <a:schemeClr val="accent1"/>
            </a:solidFill>
            <a:prstDash val="solid"/>
            <a:round/>
            <a:headEnd type="none" w="med" len="med"/>
            <a:tailEnd type="none" w="med" len="med"/>
          </a:ln>
        </p:spPr>
        <p:txBody>
          <a:bodyPr wrap="square" lIns="91300" tIns="45650" rIns="91300" bIns="45650" anchor="t" anchorCtr="0">
            <a:noAutofit/>
          </a:bodyPr>
          <a:lstStyle/>
          <a:p>
            <a:pPr marL="0" marR="0" lvl="0" indent="0" algn="l" rtl="0">
              <a:spcBef>
                <a:spcPts val="0"/>
              </a:spcBef>
              <a:buNone/>
            </a:pPr>
            <a:r>
              <a:rPr lang="en-US" sz="1200" b="0" i="0" u="none" strike="noStrike" cap="none" dirty="0" smtClean="0">
                <a:solidFill>
                  <a:schemeClr val="dk1"/>
                </a:solidFill>
                <a:latin typeface="Calibri"/>
                <a:ea typeface="Calibri"/>
                <a:cs typeface="Calibri"/>
                <a:sym typeface="Calibri"/>
              </a:rPr>
              <a:t>SUSAN</a:t>
            </a:r>
          </a:p>
          <a:p>
            <a:pPr marL="0" marR="0" lvl="0" indent="0" algn="l" rtl="0">
              <a:spcBef>
                <a:spcPts val="0"/>
              </a:spcBef>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dirty="0" smtClean="0">
                <a:solidFill>
                  <a:schemeClr val="dk1"/>
                </a:solidFill>
                <a:latin typeface="Calibri"/>
                <a:ea typeface="Calibri"/>
                <a:cs typeface="Calibri"/>
                <a:sym typeface="Calibri"/>
              </a:rPr>
              <a:t>Job creation is occurring from new industries as well as existing businesses. The images below show IFSC partners Collective Resource and</a:t>
            </a:r>
            <a:r>
              <a:rPr lang="en-US" sz="1200" b="0" i="0" u="none" strike="noStrike" cap="none" baseline="0" dirty="0" smtClean="0">
                <a:solidFill>
                  <a:schemeClr val="dk1"/>
                </a:solidFill>
                <a:latin typeface="Calibri"/>
                <a:ea typeface="Calibri"/>
                <a:cs typeface="Calibri"/>
                <a:sym typeface="Calibri"/>
              </a:rPr>
              <a:t> Compost Supply.</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None/>
            </a:pPr>
            <a:r>
              <a:rPr lang="en-US" sz="1200" b="0" i="0" u="none" strike="noStrike" cap="none" dirty="0" smtClean="0">
                <a:solidFill>
                  <a:schemeClr val="dk1"/>
                </a:solidFill>
                <a:latin typeface="Calibri"/>
                <a:ea typeface="Calibri"/>
                <a:cs typeface="Calibri"/>
                <a:sym typeface="Calibri"/>
              </a:rPr>
              <a:t>On a per-ton basis, composting in Illinois (and across the country) employs 5 times more workers than landfilling.</a:t>
            </a:r>
          </a:p>
          <a:p>
            <a:pPr marL="0" marR="0" lvl="0" indent="0" algn="l" rtl="0">
              <a:spcBef>
                <a:spcPts val="0"/>
              </a:spcBef>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buNone/>
            </a:pPr>
            <a:r>
              <a:rPr lang="en" sz="1200" dirty="0" smtClean="0">
                <a:solidFill>
                  <a:schemeClr val="dk1"/>
                </a:solidFill>
              </a:rPr>
              <a:t>For every 12,250 tons of organics processed, </a:t>
            </a:r>
            <a:r>
              <a:rPr lang="en" sz="1200" b="1" dirty="0" smtClean="0">
                <a:solidFill>
                  <a:schemeClr val="dk1"/>
                </a:solidFill>
              </a:rPr>
              <a:t>1 new business</a:t>
            </a:r>
            <a:r>
              <a:rPr lang="en" sz="1200" dirty="0" smtClean="0">
                <a:solidFill>
                  <a:schemeClr val="dk1"/>
                </a:solidFill>
              </a:rPr>
              <a:t> will be created and will sustain </a:t>
            </a:r>
            <a:r>
              <a:rPr lang="en" sz="1200" b="1" dirty="0" smtClean="0">
                <a:solidFill>
                  <a:schemeClr val="dk1"/>
                </a:solidFill>
              </a:rPr>
              <a:t>18.3 employees annually</a:t>
            </a:r>
            <a:r>
              <a:rPr lang="en" sz="1200" dirty="0" smtClean="0">
                <a:solidFill>
                  <a:schemeClr val="dk1"/>
                </a:solidFill>
              </a:rPr>
              <a:t> with an average salary of $50k</a:t>
            </a:r>
          </a:p>
          <a:p>
            <a:pPr marL="0" marR="0" lvl="0" indent="0" algn="l" rtl="0">
              <a:spcBef>
                <a:spcPts val="0"/>
              </a:spcBef>
              <a:buNone/>
            </a:pPr>
            <a:endParaRPr lang="en" sz="1200" b="0" i="0" u="none" strike="noStrike" cap="none" dirty="0" smtClean="0">
              <a:solidFill>
                <a:schemeClr val="dk1"/>
              </a:solidFill>
              <a:latin typeface="Calibri"/>
              <a:ea typeface="Calibri"/>
              <a:cs typeface="Calibri"/>
              <a:sym typeface="Calibri"/>
            </a:endParaRPr>
          </a:p>
          <a:p>
            <a:pPr marL="0" marR="0" lvl="0" indent="0" algn="l" rtl="0">
              <a:spcBef>
                <a:spcPts val="0"/>
              </a:spcBef>
              <a:buNone/>
            </a:pPr>
            <a:r>
              <a:rPr lang="en" sz="1200" b="1" i="0" u="none" strike="noStrike" cap="none" dirty="0" smtClean="0">
                <a:solidFill>
                  <a:schemeClr val="dk1"/>
                </a:solidFill>
                <a:latin typeface="Calibri"/>
                <a:ea typeface="Calibri"/>
                <a:cs typeface="Calibri"/>
                <a:sym typeface="Calibri"/>
              </a:rPr>
              <a:t>TRANSITION</a:t>
            </a:r>
            <a:r>
              <a:rPr lang="en" sz="1200" b="0" i="0" u="none" strike="noStrike" cap="none" dirty="0" smtClean="0">
                <a:solidFill>
                  <a:schemeClr val="dk1"/>
                </a:solidFill>
                <a:latin typeface="Calibri"/>
                <a:ea typeface="Calibri"/>
                <a:cs typeface="Calibri"/>
                <a:sym typeface="Calibri"/>
              </a:rPr>
              <a:t>: In</a:t>
            </a:r>
            <a:r>
              <a:rPr lang="en" sz="1200" b="0" i="0" u="none" strike="noStrike" cap="none" baseline="0" dirty="0" smtClean="0">
                <a:solidFill>
                  <a:schemeClr val="dk1"/>
                </a:solidFill>
                <a:latin typeface="Calibri"/>
                <a:ea typeface="Calibri"/>
                <a:cs typeface="Calibri"/>
                <a:sym typeface="Calibri"/>
              </a:rPr>
              <a:t> addition to benefits from job creation, the sales of finished compost will lead to increased state and local revenue.</a:t>
            </a:r>
            <a:endParaRPr lang="en-US" sz="1200" b="0" i="0" u="none" strike="noStrike" cap="none" dirty="0" smtClean="0">
              <a:solidFill>
                <a:schemeClr val="dk1"/>
              </a:solidFill>
              <a:latin typeface="Calibri"/>
              <a:ea typeface="Calibri"/>
              <a:cs typeface="Calibri"/>
              <a:sym typeface="Calibri"/>
            </a:endParaRPr>
          </a:p>
        </p:txBody>
      </p:sp>
      <p:sp>
        <p:nvSpPr>
          <p:cNvPr id="364" name="Shape 364"/>
          <p:cNvSpPr txBox="1">
            <a:spLocks noGrp="1"/>
          </p:cNvSpPr>
          <p:nvPr>
            <p:ph type="sldNum" idx="12"/>
          </p:nvPr>
        </p:nvSpPr>
        <p:spPr>
          <a:xfrm>
            <a:off x="3884613" y="8685214"/>
            <a:ext cx="2971800" cy="457200"/>
          </a:xfrm>
          <a:prstGeom prst="rect">
            <a:avLst/>
          </a:prstGeom>
          <a:noFill/>
          <a:ln>
            <a:noFill/>
          </a:ln>
        </p:spPr>
        <p:txBody>
          <a:bodyPr wrap="square" lIns="91300" tIns="45650" rIns="91300" bIns="4565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10</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8542872"/>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SUSAN</a:t>
            </a:r>
          </a:p>
          <a:p>
            <a:pPr marL="0" indent="0">
              <a:buFont typeface="Arial" panose="020B0604020202020204" pitchFamily="34" charset="0"/>
              <a:buNone/>
            </a:pPr>
            <a:endParaRPr lang="en-US" dirty="0" smtClean="0"/>
          </a:p>
          <a:p>
            <a:pPr marL="285750" indent="-285750">
              <a:buFont typeface="Arial" panose="020B0604020202020204" pitchFamily="34" charset="0"/>
              <a:buChar char="•"/>
            </a:pPr>
            <a:r>
              <a:rPr lang="en-US" dirty="0" smtClean="0"/>
              <a:t>Tip Fee Incentives: Additional fees (such as a State Solid Waste Fee) could be added (or raised) on landfilled materials to increase the cost of using this waste stream and making the non-taxed streams, such as composting, more financially attractive.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Diversion goal: Set a statewide diversion goal for compostable material.</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“Piggy back” on existing yard waste landfill ban: This involves adding food scraps as an additional item to the existing yard waste landfill ban to capitalize, or “Piggy-Back” on existing infrastructure.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Pay-As-You-Throw (PAYT) Residential: This is a volume-based program for trash fees with recycling or organics embedded (included in the trash bill at no additional cost). The more material diverted from trash, the smaller sized trash container can be used, lowering the trash bill</a:t>
            </a:r>
          </a:p>
          <a:p>
            <a:endParaRPr lang="en-US" dirty="0"/>
          </a:p>
        </p:txBody>
      </p:sp>
      <p:sp>
        <p:nvSpPr>
          <p:cNvPr id="4" name="Slide Number Placeholder 3"/>
          <p:cNvSpPr>
            <a:spLocks noGrp="1"/>
          </p:cNvSpPr>
          <p:nvPr>
            <p:ph type="sldNum" sz="quarter" idx="10"/>
          </p:nvPr>
        </p:nvSpPr>
        <p:spPr/>
        <p:txBody>
          <a:bodyPr/>
          <a:lstStyle/>
          <a:p>
            <a:fld id="{9E49C502-3021-48DA-90AF-45F855566CCA}" type="slidenum">
              <a:rPr lang="en-US" smtClean="0"/>
              <a:pPr/>
              <a:t>11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5586491"/>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1" name="Shape 381"/>
          <p:cNvSpPr txBox="1">
            <a:spLocks noGrp="1"/>
          </p:cNvSpPr>
          <p:nvPr>
            <p:ph type="body" idx="1"/>
          </p:nvPr>
        </p:nvSpPr>
        <p:spPr>
          <a:xfrm>
            <a:off x="685800" y="4343400"/>
            <a:ext cx="5486400" cy="4114800"/>
          </a:xfrm>
          <a:prstGeom prst="rect">
            <a:avLst/>
          </a:prstGeom>
          <a:noFill/>
          <a:ln w="9525" cap="flat" cmpd="sng">
            <a:solidFill>
              <a:schemeClr val="accent1"/>
            </a:solidFill>
            <a:prstDash val="solid"/>
            <a:round/>
            <a:headEnd type="none" w="med" len="med"/>
            <a:tailEnd type="none" w="med" len="med"/>
          </a:ln>
        </p:spPr>
        <p:txBody>
          <a:bodyPr wrap="square" lIns="91300" tIns="45650" rIns="91300" bIns="45650" anchor="t" anchorCtr="0">
            <a:noAutofit/>
          </a:bodyPr>
          <a:lstStyle/>
          <a:p>
            <a:pPr lvl="0" rtl="0">
              <a:spcBef>
                <a:spcPts val="0"/>
              </a:spcBef>
              <a:buSzPct val="91666"/>
              <a:buNone/>
            </a:pPr>
            <a:r>
              <a:rPr lang="en" sz="1200" dirty="0" smtClean="0">
                <a:solidFill>
                  <a:schemeClr val="dk1"/>
                </a:solidFill>
                <a:latin typeface="Calibri"/>
                <a:ea typeface="Calibri"/>
                <a:cs typeface="Calibri"/>
                <a:sym typeface="Calibri"/>
              </a:rPr>
              <a:t>SUSAN</a:t>
            </a:r>
          </a:p>
          <a:p>
            <a:pPr lvl="0" rtl="0">
              <a:spcBef>
                <a:spcPts val="0"/>
              </a:spcBef>
              <a:buSzPct val="91666"/>
              <a:buNone/>
            </a:pPr>
            <a:endParaRPr lang="en" sz="1200" dirty="0" smtClean="0">
              <a:solidFill>
                <a:schemeClr val="dk1"/>
              </a:solidFill>
              <a:latin typeface="Calibri"/>
              <a:ea typeface="Calibri"/>
              <a:cs typeface="Calibri"/>
              <a:sym typeface="Calibri"/>
            </a:endParaRPr>
          </a:p>
          <a:p>
            <a:pPr lvl="0" rtl="0">
              <a:spcBef>
                <a:spcPts val="0"/>
              </a:spcBef>
              <a:buSzPct val="91666"/>
              <a:buNone/>
            </a:pPr>
            <a:r>
              <a:rPr lang="en" sz="1200" i="1" dirty="0" smtClean="0">
                <a:solidFill>
                  <a:schemeClr val="dk1"/>
                </a:solidFill>
                <a:latin typeface="Calibri"/>
                <a:ea typeface="Calibri"/>
                <a:cs typeface="Calibri"/>
                <a:sym typeface="Calibri"/>
              </a:rPr>
              <a:t>Review revenue listed on slide…</a:t>
            </a:r>
          </a:p>
          <a:p>
            <a:pPr lvl="0" rtl="0">
              <a:spcBef>
                <a:spcPts val="0"/>
              </a:spcBef>
              <a:buSzPct val="91666"/>
              <a:buNone/>
            </a:pPr>
            <a:endParaRPr lang="en" sz="1200" dirty="0" smtClean="0">
              <a:solidFill>
                <a:schemeClr val="dk1"/>
              </a:solidFill>
              <a:latin typeface="Calibri"/>
              <a:ea typeface="Calibri"/>
              <a:cs typeface="Calibri"/>
              <a:sym typeface="Calibri"/>
            </a:endParaRPr>
          </a:p>
          <a:p>
            <a:pPr lvl="0" rtl="0">
              <a:spcBef>
                <a:spcPts val="0"/>
              </a:spcBef>
              <a:buSzPct val="91666"/>
              <a:buNone/>
            </a:pPr>
            <a:r>
              <a:rPr lang="en-US" dirty="0" smtClean="0"/>
              <a:t>As of 2015, the compost sector is adding $35 million in value to the Illinois state economy: the current level is only 15% of the estimated potential value of this industry. </a:t>
            </a:r>
          </a:p>
          <a:p>
            <a:pPr lvl="0" rtl="0">
              <a:spcBef>
                <a:spcPts val="0"/>
              </a:spcBef>
              <a:buSzPct val="91666"/>
              <a:buNone/>
            </a:pPr>
            <a:r>
              <a:rPr lang="en-US" dirty="0" smtClean="0"/>
              <a:t>The majority of the value added would be received by the compost industry; however, the model results show that the ripple effects of such programs would reach a majority of active economic sectors in Illinois, thereby improving living conditions for people of all walks of life within the state. </a:t>
            </a:r>
            <a:endParaRPr lang="en" sz="1200" dirty="0" smtClean="0">
              <a:solidFill>
                <a:schemeClr val="dk1"/>
              </a:solidFill>
              <a:latin typeface="Calibri"/>
              <a:ea typeface="Calibri"/>
              <a:cs typeface="Calibri"/>
              <a:sym typeface="Calibri"/>
            </a:endParaRPr>
          </a:p>
          <a:p>
            <a:pPr lvl="0" rtl="0">
              <a:spcBef>
                <a:spcPts val="0"/>
              </a:spcBef>
              <a:buSzPct val="91666"/>
              <a:buNone/>
            </a:pPr>
            <a:endParaRPr lang="en" sz="1200" dirty="0" smtClean="0">
              <a:solidFill>
                <a:schemeClr val="dk1"/>
              </a:solidFill>
              <a:latin typeface="Calibri"/>
              <a:ea typeface="Calibri"/>
              <a:cs typeface="Calibri"/>
              <a:sym typeface="Calibri"/>
            </a:endParaRPr>
          </a:p>
          <a:p>
            <a:pPr lvl="0" rtl="0">
              <a:spcBef>
                <a:spcPts val="0"/>
              </a:spcBef>
              <a:buSzPct val="91666"/>
              <a:buNone/>
            </a:pPr>
            <a:r>
              <a:rPr lang="en-US" dirty="0" smtClean="0"/>
              <a:t>In addition to general economic output, the model shows that pursuing these food scrap composting programs has significant impacts on local, state, and federal tax revenue. </a:t>
            </a:r>
          </a:p>
          <a:p>
            <a:pPr lvl="0" rtl="0">
              <a:spcBef>
                <a:spcPts val="0"/>
              </a:spcBef>
              <a:buSzPct val="91666"/>
              <a:buNone/>
            </a:pPr>
            <a:r>
              <a:rPr lang="en-US" dirty="0" smtClean="0"/>
              <a:t>• On the local and state level, total tax revenues increased by a range of $3 million - $13.6 million for the different scenarios. </a:t>
            </a:r>
          </a:p>
          <a:p>
            <a:pPr lvl="0" rtl="0">
              <a:spcBef>
                <a:spcPts val="0"/>
              </a:spcBef>
              <a:buSzPct val="91666"/>
              <a:buNone/>
            </a:pPr>
            <a:r>
              <a:rPr lang="en-US" dirty="0" smtClean="0"/>
              <a:t>• Total federal tax revenue increased by a range of $16 million - $42 million for the different scenarios. </a:t>
            </a:r>
          </a:p>
          <a:p>
            <a:pPr lvl="0" rtl="0">
              <a:spcBef>
                <a:spcPts val="0"/>
              </a:spcBef>
              <a:buSzPct val="91666"/>
              <a:buNone/>
            </a:pPr>
            <a:endParaRPr lang="en-US" dirty="0" smtClean="0"/>
          </a:p>
          <a:p>
            <a:pPr lvl="0" rtl="0">
              <a:spcBef>
                <a:spcPts val="0"/>
              </a:spcBef>
              <a:buSzPct val="91666"/>
              <a:buNone/>
            </a:pPr>
            <a:r>
              <a:rPr lang="en-US" dirty="0" smtClean="0"/>
              <a:t>These increased tax collections are not game-changers as far as total government revenues, but they do represent opportunities to recirculate tax money back into the industries from which it was generated and bolster, both short- and long-term, market development through the funding of grant programs. </a:t>
            </a:r>
            <a:endParaRPr lang="en" sz="1200" dirty="0" smtClean="0">
              <a:solidFill>
                <a:schemeClr val="dk1"/>
              </a:solidFill>
              <a:latin typeface="Calibri"/>
              <a:ea typeface="Calibri"/>
              <a:cs typeface="Calibri"/>
              <a:sym typeface="Calibri"/>
            </a:endParaRPr>
          </a:p>
          <a:p>
            <a:pPr lvl="0" rtl="0">
              <a:spcBef>
                <a:spcPts val="0"/>
              </a:spcBef>
              <a:buSzPct val="91666"/>
              <a:buNone/>
            </a:pPr>
            <a:endParaRPr lang="en" sz="1200" dirty="0" smtClean="0">
              <a:solidFill>
                <a:schemeClr val="dk1"/>
              </a:solidFill>
              <a:latin typeface="Calibri"/>
              <a:ea typeface="Calibri"/>
              <a:cs typeface="Calibri"/>
              <a:sym typeface="Calibri"/>
            </a:endParaRPr>
          </a:p>
          <a:p>
            <a:pPr lvl="0" rtl="0">
              <a:spcBef>
                <a:spcPts val="0"/>
              </a:spcBef>
              <a:buSzPct val="91666"/>
              <a:buNone/>
            </a:pPr>
            <a:r>
              <a:rPr lang="en" sz="1200" b="1" dirty="0" smtClean="0">
                <a:solidFill>
                  <a:schemeClr val="dk1"/>
                </a:solidFill>
                <a:latin typeface="Calibri"/>
                <a:ea typeface="Calibri"/>
                <a:cs typeface="Calibri"/>
                <a:sym typeface="Calibri"/>
              </a:rPr>
              <a:t>TRANSITION</a:t>
            </a:r>
            <a:r>
              <a:rPr lang="en" sz="1200" dirty="0" smtClean="0">
                <a:solidFill>
                  <a:schemeClr val="dk1"/>
                </a:solidFill>
                <a:latin typeface="Calibri"/>
                <a:ea typeface="Calibri"/>
                <a:cs typeface="Calibri"/>
                <a:sym typeface="Calibri"/>
              </a:rPr>
              <a:t>:</a:t>
            </a:r>
            <a:r>
              <a:rPr lang="en" sz="1200" baseline="0" dirty="0" smtClean="0">
                <a:solidFill>
                  <a:schemeClr val="dk1"/>
                </a:solidFill>
                <a:latin typeface="Calibri"/>
                <a:ea typeface="Calibri"/>
                <a:cs typeface="Calibri"/>
                <a:sym typeface="Calibri"/>
              </a:rPr>
              <a:t> </a:t>
            </a:r>
            <a:r>
              <a:rPr lang="en" sz="1200" dirty="0" smtClean="0">
                <a:solidFill>
                  <a:schemeClr val="dk1"/>
                </a:solidFill>
                <a:latin typeface="Calibri"/>
                <a:ea typeface="Calibri"/>
                <a:cs typeface="Calibri"/>
                <a:sym typeface="Calibri"/>
              </a:rPr>
              <a:t>How </a:t>
            </a:r>
            <a:r>
              <a:rPr lang="en" sz="1200" dirty="0">
                <a:solidFill>
                  <a:schemeClr val="dk1"/>
                </a:solidFill>
                <a:latin typeface="Calibri"/>
                <a:ea typeface="Calibri"/>
                <a:cs typeface="Calibri"/>
                <a:sym typeface="Calibri"/>
              </a:rPr>
              <a:t>do we take advantage of </a:t>
            </a:r>
            <a:r>
              <a:rPr lang="en" sz="1200" dirty="0" smtClean="0">
                <a:solidFill>
                  <a:schemeClr val="dk1"/>
                </a:solidFill>
                <a:latin typeface="Calibri"/>
                <a:ea typeface="Calibri"/>
                <a:cs typeface="Calibri"/>
                <a:sym typeface="Calibri"/>
              </a:rPr>
              <a:t>the </a:t>
            </a:r>
            <a:r>
              <a:rPr lang="en" sz="1200" dirty="0">
                <a:solidFill>
                  <a:schemeClr val="dk1"/>
                </a:solidFill>
                <a:latin typeface="Calibri"/>
                <a:ea typeface="Calibri"/>
                <a:cs typeface="Calibri"/>
                <a:sym typeface="Calibri"/>
              </a:rPr>
              <a:t>environmental and economic </a:t>
            </a:r>
            <a:r>
              <a:rPr lang="en" sz="1200" dirty="0" smtClean="0">
                <a:solidFill>
                  <a:schemeClr val="dk1"/>
                </a:solidFill>
                <a:latin typeface="Calibri"/>
                <a:ea typeface="Calibri"/>
                <a:cs typeface="Calibri"/>
                <a:sym typeface="Calibri"/>
              </a:rPr>
              <a:t>opportunities with</a:t>
            </a:r>
            <a:r>
              <a:rPr lang="en" sz="1200" baseline="0" dirty="0" smtClean="0">
                <a:solidFill>
                  <a:schemeClr val="dk1"/>
                </a:solidFill>
                <a:latin typeface="Calibri"/>
                <a:ea typeface="Calibri"/>
                <a:cs typeface="Calibri"/>
                <a:sym typeface="Calibri"/>
              </a:rPr>
              <a:t> food scrap composting</a:t>
            </a:r>
            <a:r>
              <a:rPr lang="en" sz="1200" dirty="0" smtClean="0">
                <a:solidFill>
                  <a:schemeClr val="dk1"/>
                </a:solidFill>
                <a:latin typeface="Calibri"/>
                <a:ea typeface="Calibri"/>
                <a:cs typeface="Calibri"/>
                <a:sym typeface="Calibri"/>
              </a:rPr>
              <a:t>? </a:t>
            </a:r>
            <a:r>
              <a:rPr lang="en-US" dirty="0" smtClean="0"/>
              <a:t>As in other states, farmers in Illinois operate on a very small profit margin. Therefore, agricultural demand for locally-produced compost would not be expected to increase until using this product makes farms more competitive with other farms still using traditional chemical fertilizer.  </a:t>
            </a:r>
            <a:r>
              <a:rPr lang="en" sz="1200" dirty="0" smtClean="0">
                <a:solidFill>
                  <a:schemeClr val="dk1"/>
                </a:solidFill>
                <a:latin typeface="Calibri"/>
                <a:ea typeface="Calibri"/>
                <a:cs typeface="Calibri"/>
                <a:sym typeface="Calibri"/>
              </a:rPr>
              <a:t>Illinois </a:t>
            </a:r>
            <a:r>
              <a:rPr lang="en" sz="1200" dirty="0">
                <a:solidFill>
                  <a:schemeClr val="dk1"/>
                </a:solidFill>
                <a:latin typeface="Calibri"/>
                <a:ea typeface="Calibri"/>
                <a:cs typeface="Calibri"/>
                <a:sym typeface="Calibri"/>
              </a:rPr>
              <a:t>needs to develop infrastructure and policy to support food scrap composting so that this becomes cost </a:t>
            </a:r>
            <a:r>
              <a:rPr lang="en" sz="1200" dirty="0" smtClean="0">
                <a:solidFill>
                  <a:schemeClr val="dk1"/>
                </a:solidFill>
                <a:latin typeface="Calibri"/>
                <a:ea typeface="Calibri"/>
                <a:cs typeface="Calibri"/>
                <a:sym typeface="Calibri"/>
              </a:rPr>
              <a:t>competetive.</a:t>
            </a:r>
            <a:endParaRPr lang="en" sz="1200" dirty="0">
              <a:solidFill>
                <a:schemeClr val="dk1"/>
              </a:solidFill>
              <a:latin typeface="Calibri"/>
              <a:ea typeface="Calibri"/>
              <a:cs typeface="Calibri"/>
              <a:sym typeface="Calibri"/>
            </a:endParaRPr>
          </a:p>
        </p:txBody>
      </p:sp>
      <p:sp>
        <p:nvSpPr>
          <p:cNvPr id="382" name="Shape 382"/>
          <p:cNvSpPr txBox="1">
            <a:spLocks noGrp="1"/>
          </p:cNvSpPr>
          <p:nvPr>
            <p:ph type="sldNum" idx="12"/>
          </p:nvPr>
        </p:nvSpPr>
        <p:spPr>
          <a:xfrm>
            <a:off x="3884613" y="8685214"/>
            <a:ext cx="2971800" cy="457200"/>
          </a:xfrm>
          <a:prstGeom prst="rect">
            <a:avLst/>
          </a:prstGeom>
          <a:noFill/>
          <a:ln>
            <a:noFill/>
          </a:ln>
        </p:spPr>
        <p:txBody>
          <a:bodyPr wrap="square" lIns="91300" tIns="45650" rIns="91300" bIns="4565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12</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8639634"/>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SUSAN</a:t>
            </a:r>
          </a:p>
          <a:p>
            <a:endParaRPr lang="en-US" dirty="0" smtClean="0"/>
          </a:p>
          <a:p>
            <a:r>
              <a:rPr lang="en-US" dirty="0" smtClean="0"/>
              <a:t>There are two major barriers and recommendations for industry development. Based on extensive literature review, structured interviews, data analysis and input-output modeling, the composting industry in Illinois faces two main industry barriers. </a:t>
            </a:r>
          </a:p>
          <a:p>
            <a:endParaRPr lang="en-US" dirty="0" smtClean="0"/>
          </a:p>
          <a:p>
            <a:pPr marL="228600" indent="-228600">
              <a:buAutoNum type="arabicPeriod"/>
            </a:pPr>
            <a:r>
              <a:rPr lang="en-US" dirty="0" smtClean="0"/>
              <a:t>A lengthy and expensive permitting process</a:t>
            </a:r>
          </a:p>
          <a:p>
            <a:pPr marL="228600" indent="-228600">
              <a:buAutoNum type="arabicPeriod"/>
            </a:pPr>
            <a:r>
              <a:rPr lang="en-US" dirty="0" smtClean="0"/>
              <a:t>Low end-use demand in agricultural sectors for finished compost</a:t>
            </a:r>
          </a:p>
          <a:p>
            <a:pPr marL="0" indent="0">
              <a:buNone/>
            </a:pPr>
            <a:endParaRPr lang="en-US" dirty="0" smtClean="0"/>
          </a:p>
          <a:p>
            <a:r>
              <a:rPr lang="en-US" dirty="0" smtClean="0"/>
              <a:t>The strategy recommendations consist of two main elements – diversion options, and use options (demand, and supply-side elements).  The most critical areas of focus for the state of Illinois in further developing the composting industry are: simplifying the permitting process for food scrap composters, and driving the local economic engine by increasing small-scale farmer demand for compost as an agricultural product.</a:t>
            </a:r>
          </a:p>
          <a:p>
            <a:endParaRPr lang="en-US" dirty="0" smtClean="0"/>
          </a:p>
          <a:p>
            <a:r>
              <a:rPr lang="en-US" dirty="0" smtClean="0"/>
              <a:t>This report offers detailed background information as well as recommendations. I encourage you to read at least the Executive Summary.</a:t>
            </a:r>
            <a:r>
              <a:rPr lang="en-US" baseline="0" dirty="0" smtClean="0"/>
              <a:t> The report is available to download on both the Illinois Food Scrap Coalition and the Seven Generations Ahead websites. </a:t>
            </a:r>
            <a:r>
              <a:rPr lang="en-US" dirty="0" smtClean="0"/>
              <a:t>If your</a:t>
            </a:r>
            <a:r>
              <a:rPr lang="en-US" baseline="0" dirty="0" smtClean="0"/>
              <a:t> county is looking into food scrap composting and would like to have a more in depth discussion of this report, please contact Seven Generations Ahead.</a:t>
            </a:r>
            <a:endParaRPr lang="en-US" dirty="0" smtClean="0"/>
          </a:p>
          <a:p>
            <a:endParaRPr lang="en-US" dirty="0" smtClean="0"/>
          </a:p>
          <a:p>
            <a:r>
              <a:rPr lang="en-US" b="1" dirty="0" smtClean="0"/>
              <a:t>TRANSITION</a:t>
            </a:r>
            <a:r>
              <a:rPr lang="en-US" dirty="0" smtClean="0"/>
              <a:t>: I will now turn it over to Walter to talk about ways in which the IFSC is working to develop an end market for finished compost in Illinois.</a:t>
            </a:r>
            <a:endParaRPr lang="en-US" dirty="0"/>
          </a:p>
        </p:txBody>
      </p:sp>
      <p:sp>
        <p:nvSpPr>
          <p:cNvPr id="4" name="Slide Number Placeholder 3"/>
          <p:cNvSpPr>
            <a:spLocks noGrp="1"/>
          </p:cNvSpPr>
          <p:nvPr>
            <p:ph type="sldNum" sz="quarter" idx="10"/>
          </p:nvPr>
        </p:nvSpPr>
        <p:spPr/>
        <p:txBody>
          <a:bodyPr/>
          <a:lstStyle/>
          <a:p>
            <a:fld id="{9E49C502-3021-48DA-90AF-45F855566CCA}" type="slidenum">
              <a:rPr lang="en-US" smtClean="0"/>
              <a:pPr/>
              <a:t>13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1479287"/>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Walt - </a:t>
            </a:r>
          </a:p>
        </p:txBody>
      </p:sp>
      <p:sp>
        <p:nvSpPr>
          <p:cNvPr id="4" name="Slide Number Placeholder 3"/>
          <p:cNvSpPr>
            <a:spLocks noGrp="1"/>
          </p:cNvSpPr>
          <p:nvPr>
            <p:ph type="sldNum" sz="quarter" idx="10"/>
          </p:nvPr>
        </p:nvSpPr>
        <p:spPr/>
        <p:txBody>
          <a:bodyPr/>
          <a:lstStyle/>
          <a:p>
            <a:fld id="{9E49C502-3021-48DA-90AF-45F855566CCA}" type="slidenum">
              <a:rPr lang="en-US" smtClean="0"/>
              <a:pPr/>
              <a:t>14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5560445"/>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Walt - </a:t>
            </a:r>
          </a:p>
        </p:txBody>
      </p:sp>
      <p:sp>
        <p:nvSpPr>
          <p:cNvPr id="4" name="Slide Number Placeholder 3"/>
          <p:cNvSpPr>
            <a:spLocks noGrp="1"/>
          </p:cNvSpPr>
          <p:nvPr>
            <p:ph type="sldNum" sz="quarter" idx="10"/>
          </p:nvPr>
        </p:nvSpPr>
        <p:spPr/>
        <p:txBody>
          <a:bodyPr/>
          <a:lstStyle/>
          <a:p>
            <a:fld id="{9E49C502-3021-48DA-90AF-45F855566CCA}" type="slidenum">
              <a:rPr lang="en-US" smtClean="0"/>
              <a:pPr/>
              <a:t>15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2795999"/>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Walt -</a:t>
            </a:r>
          </a:p>
        </p:txBody>
      </p:sp>
      <p:sp>
        <p:nvSpPr>
          <p:cNvPr id="4" name="Slide Number Placeholder 3"/>
          <p:cNvSpPr>
            <a:spLocks noGrp="1"/>
          </p:cNvSpPr>
          <p:nvPr>
            <p:ph type="sldNum" sz="quarter" idx="10"/>
          </p:nvPr>
        </p:nvSpPr>
        <p:spPr/>
        <p:txBody>
          <a:bodyPr/>
          <a:lstStyle/>
          <a:p>
            <a:fld id="{9E49C502-3021-48DA-90AF-45F855566CCA}" type="slidenum">
              <a:rPr lang="en-US" smtClean="0"/>
              <a:pPr/>
              <a:t>16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6728521"/>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Walt -</a:t>
            </a:r>
          </a:p>
        </p:txBody>
      </p:sp>
      <p:sp>
        <p:nvSpPr>
          <p:cNvPr id="4" name="Slide Number Placeholder 3"/>
          <p:cNvSpPr>
            <a:spLocks noGrp="1"/>
          </p:cNvSpPr>
          <p:nvPr>
            <p:ph type="sldNum" sz="quarter" idx="10"/>
          </p:nvPr>
        </p:nvSpPr>
        <p:spPr/>
        <p:txBody>
          <a:bodyPr/>
          <a:lstStyle/>
          <a:p>
            <a:fld id="{9E49C502-3021-48DA-90AF-45F855566CCA}" type="slidenum">
              <a:rPr lang="en-US" smtClean="0"/>
              <a:pPr/>
              <a:t>17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4770269"/>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Walt -</a:t>
            </a:r>
          </a:p>
        </p:txBody>
      </p:sp>
      <p:sp>
        <p:nvSpPr>
          <p:cNvPr id="4" name="Slide Number Placeholder 3"/>
          <p:cNvSpPr>
            <a:spLocks noGrp="1"/>
          </p:cNvSpPr>
          <p:nvPr>
            <p:ph type="sldNum" sz="quarter" idx="10"/>
          </p:nvPr>
        </p:nvSpPr>
        <p:spPr/>
        <p:txBody>
          <a:bodyPr/>
          <a:lstStyle/>
          <a:p>
            <a:fld id="{9E49C502-3021-48DA-90AF-45F855566CCA}" type="slidenum">
              <a:rPr lang="en-US" smtClean="0"/>
              <a:pPr/>
              <a:t>18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8681360"/>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Walt -</a:t>
            </a:r>
          </a:p>
        </p:txBody>
      </p:sp>
      <p:sp>
        <p:nvSpPr>
          <p:cNvPr id="4" name="Slide Number Placeholder 3"/>
          <p:cNvSpPr>
            <a:spLocks noGrp="1"/>
          </p:cNvSpPr>
          <p:nvPr>
            <p:ph type="sldNum" sz="quarter" idx="10"/>
          </p:nvPr>
        </p:nvSpPr>
        <p:spPr/>
        <p:txBody>
          <a:bodyPr/>
          <a:lstStyle/>
          <a:p>
            <a:fld id="{9E49C502-3021-48DA-90AF-45F855566CCA}" type="slidenum">
              <a:rPr lang="en-US" smtClean="0"/>
              <a:pPr/>
              <a:t>19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843668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LIZ</a:t>
            </a:r>
            <a:endParaRPr lang="en-US" dirty="0"/>
          </a:p>
          <a:p>
            <a:endParaRPr lang="en-US" dirty="0"/>
          </a:p>
          <a:p>
            <a:r>
              <a:rPr lang="en-US" sz="1200" kern="1200" dirty="0" smtClean="0">
                <a:solidFill>
                  <a:schemeClr val="tx1"/>
                </a:solidFill>
                <a:effectLst/>
                <a:latin typeface="+mn-lt"/>
                <a:ea typeface="+mn-ea"/>
                <a:cs typeface="+mn-cs"/>
              </a:rPr>
              <a:t>Hi, thanks for attending our session today.</a:t>
            </a:r>
            <a:r>
              <a:rPr lang="en-US" sz="11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 am going to provide a brief overview of the IFSC and others on the panel will get down to the nitty gritty on economic impacts of our work diverting food scraps from landfills, and the development of markets for the finished compost.</a:t>
            </a:r>
            <a:endParaRPr lang="en-US" sz="11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Illinois Food Scrap Coalition is a thriving organization of community and government organizations, businesses, schools, institutions, service providers and processors throughout the state that are dedicated to advancing food scrap composting in Illinois.</a:t>
            </a:r>
            <a:endParaRPr lang="en-US" sz="11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 small selection of our accomplishments over the last 5 years. Please see our website, under About. There you will find all of our Accomplishments listed in the annual reports.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In 2012, following a conference on the topic in DuPage, a small group of Northern IL colleagues got together at SWANCC’s office to share collective food composting initiatives, which led to the formalization of the Illinois Food Scrap Coalition (IFSC).</a:t>
            </a:r>
            <a:endParaRPr lang="en-US" sz="11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We’ve launched a voluntary recognition program, called We Compost, for businesses that are composting their food scraps. </a:t>
            </a:r>
            <a:endParaRPr lang="en-US" sz="11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We produced a report on Food Scrap Composting Challenges and Solutions after conducting a series of forums statewide.</a:t>
            </a:r>
            <a:endParaRPr lang="en-US" sz="11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In 2016, the group:</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incorporated and formed a Board,</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initiated paid membership,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hired an Administrative Coordinator (me!), and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began our first Strategic Planning process.</a:t>
            </a:r>
            <a:endParaRPr lang="en-US" sz="1100" kern="1200" dirty="0" smtClean="0">
              <a:solidFill>
                <a:schemeClr val="tx1"/>
              </a:solidFill>
              <a:effectLst/>
              <a:latin typeface="+mn-lt"/>
              <a:ea typeface="+mn-ea"/>
              <a:cs typeface="+mn-cs"/>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E49C502-3021-48DA-90AF-45F855566CCA}" type="slidenum">
              <a:rPr lang="en-US" smtClean="0"/>
              <a:pPr/>
              <a:t>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4350867"/>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Walt -</a:t>
            </a:r>
          </a:p>
        </p:txBody>
      </p:sp>
      <p:sp>
        <p:nvSpPr>
          <p:cNvPr id="4" name="Slide Number Placeholder 3"/>
          <p:cNvSpPr>
            <a:spLocks noGrp="1"/>
          </p:cNvSpPr>
          <p:nvPr>
            <p:ph type="sldNum" sz="quarter" idx="10"/>
          </p:nvPr>
        </p:nvSpPr>
        <p:spPr/>
        <p:txBody>
          <a:bodyPr/>
          <a:lstStyle/>
          <a:p>
            <a:fld id="{9E49C502-3021-48DA-90AF-45F855566CCA}" type="slidenum">
              <a:rPr lang="en-US" smtClean="0"/>
              <a:pPr/>
              <a:t>20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5424176"/>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 J</a:t>
            </a:r>
          </a:p>
          <a:p>
            <a:endParaRPr lang="en-US" dirty="0"/>
          </a:p>
          <a:p>
            <a:r>
              <a:rPr lang="en-US" dirty="0"/>
              <a:t>Please join us in paving the way for broader infrastructure, successful and cohesive</a:t>
            </a:r>
            <a:r>
              <a:rPr lang="en-US" baseline="0" dirty="0"/>
              <a:t> programs, more diversion of food scraps, and widespread participation in all sectors. And we have fun along with all the work that needs to be done. The photos are from some of the tours, forums and social gatherings we’ve had over these inaugural years.</a:t>
            </a:r>
          </a:p>
          <a:p>
            <a:r>
              <a:rPr lang="en-US" baseline="0" dirty="0"/>
              <a:t>Easy to join, go to website and click on join. It is a two step process, please fill out the application form and submit it and then pay by clicking the </a:t>
            </a:r>
            <a:r>
              <a:rPr lang="en-US" baseline="0" dirty="0" err="1"/>
              <a:t>paypal</a:t>
            </a:r>
            <a:r>
              <a:rPr lang="en-US" baseline="0" dirty="0"/>
              <a:t> link provided. </a:t>
            </a:r>
            <a:endParaRPr lang="en-US" dirty="0"/>
          </a:p>
        </p:txBody>
      </p:sp>
      <p:sp>
        <p:nvSpPr>
          <p:cNvPr id="4" name="Slide Number Placeholder 3"/>
          <p:cNvSpPr>
            <a:spLocks noGrp="1"/>
          </p:cNvSpPr>
          <p:nvPr>
            <p:ph type="sldNum" sz="quarter" idx="10"/>
          </p:nvPr>
        </p:nvSpPr>
        <p:spPr/>
        <p:txBody>
          <a:bodyPr/>
          <a:lstStyle/>
          <a:p>
            <a:fld id="{9E49C502-3021-48DA-90AF-45F855566CCA}" type="slidenum">
              <a:rPr lang="en-US" smtClean="0"/>
              <a:pPr/>
              <a:t>21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2439574"/>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71138"/>
            <a:r>
              <a:rPr lang="en-US" dirty="0" smtClean="0"/>
              <a:t>JEN</a:t>
            </a:r>
            <a:r>
              <a:rPr lang="en-US" baseline="0" dirty="0" smtClean="0"/>
              <a:t> J</a:t>
            </a:r>
            <a:endParaRPr lang="en-US" dirty="0" smtClean="0"/>
          </a:p>
          <a:p>
            <a:pPr marL="71138"/>
            <a:endParaRPr lang="en-US" dirty="0"/>
          </a:p>
          <a:p>
            <a:r>
              <a:rPr lang="en-US" sz="1200" kern="1200" dirty="0">
                <a:solidFill>
                  <a:schemeClr val="tx1"/>
                </a:solidFill>
                <a:effectLst/>
                <a:latin typeface="+mn-lt"/>
                <a:ea typeface="+mn-ea"/>
                <a:cs typeface="+mn-cs"/>
              </a:rPr>
              <a:t>Please see the attached flier for the </a:t>
            </a:r>
            <a:r>
              <a:rPr lang="en-US" sz="1200" b="1" kern="1200" dirty="0">
                <a:solidFill>
                  <a:schemeClr val="tx1"/>
                </a:solidFill>
                <a:effectLst/>
                <a:latin typeface="+mn-lt"/>
                <a:ea typeface="+mn-ea"/>
                <a:cs typeface="+mn-cs"/>
              </a:rPr>
              <a:t>Illinois Soil, Food, Water &amp; Composting </a:t>
            </a:r>
            <a:r>
              <a:rPr lang="en-US" sz="1200" b="1" kern="1200" dirty="0" smtClean="0">
                <a:solidFill>
                  <a:schemeClr val="tx1"/>
                </a:solidFill>
                <a:effectLst/>
                <a:latin typeface="+mn-lt"/>
                <a:ea typeface="+mn-ea"/>
                <a:cs typeface="+mn-cs"/>
              </a:rPr>
              <a:t>Summit</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We encourage you to ATTEND and to FORWARD to your colleagues who are working to improve Illinois water and soil quality, local sustainable food, composting and food recovery outcomes. </a:t>
            </a:r>
            <a:r>
              <a:rPr lang="en-US" sz="1200" b="1" kern="1200" dirty="0">
                <a:solidFill>
                  <a:schemeClr val="tx1"/>
                </a:solidFill>
                <a:effectLst/>
                <a:latin typeface="+mn-lt"/>
                <a:ea typeface="+mn-ea"/>
                <a:cs typeface="+mn-cs"/>
              </a:rPr>
              <a:t>Registration link: </a:t>
            </a:r>
            <a:r>
              <a:rPr lang="en-US" sz="1200" b="1" u="sng" kern="1200" dirty="0">
                <a:solidFill>
                  <a:schemeClr val="tx1"/>
                </a:solidFill>
                <a:effectLst/>
                <a:latin typeface="+mn-lt"/>
                <a:ea typeface="+mn-ea"/>
                <a:cs typeface="+mn-cs"/>
                <a:hlinkClick r:id="rId3"/>
              </a:rPr>
              <a:t>https://sevengenerationsahead.org/zero-waste-stories-from-the-field/illinois-soil-water-food-and-composting-summit.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Summit Purpose:</a:t>
            </a:r>
            <a:r>
              <a:rPr lang="en-US" sz="1200" kern="1200" dirty="0">
                <a:solidFill>
                  <a:schemeClr val="tx1"/>
                </a:solidFill>
                <a:effectLst/>
                <a:latin typeface="+mn-lt"/>
                <a:ea typeface="+mn-ea"/>
                <a:cs typeface="+mn-cs"/>
              </a:rPr>
              <a:t> To bring together leaders and practitioners working on soil conservation, water quality protection, sustainable agriculture/local food, food recovery and composting to learn more about the connectivity between issues and explore opportunities for collaborative work that lead to soil conservation and enhancement, increased water quality, greater availability of local food for local consumption, increased waste diversion, composting and food recovery, and economic development opportunities. </a:t>
            </a:r>
          </a:p>
          <a:p>
            <a:r>
              <a:rPr lang="en-US" sz="1200" kern="1200" dirty="0" smtClean="0">
                <a:solidFill>
                  <a:schemeClr val="tx1"/>
                </a:solidFill>
                <a:effectLst/>
                <a:latin typeface="+mn-lt"/>
                <a:ea typeface="+mn-ea"/>
                <a:cs typeface="+mn-cs"/>
              </a:rPr>
              <a:t>_____________________________________________________________________________________________________</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Summit Audience: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Universities; Soil and Water Conservation Districts; EPA; Composting stakeholders/advocates; Local, sustainable food and agriculture and composting stakeholders/advocates; Farmers; Food Recovery leaders/advocates; IDOT; Golf Course operators; Environmental organizations; Water quality protection advocates; Municipal and county governments; State legislators; private sector leaders; funding agencies.</a:t>
            </a:r>
          </a:p>
          <a:p>
            <a:pPr marL="71138"/>
            <a:endParaRPr lang="en-US" dirty="0"/>
          </a:p>
        </p:txBody>
      </p:sp>
      <p:sp>
        <p:nvSpPr>
          <p:cNvPr id="4" name="Slide Number Placeholder 3"/>
          <p:cNvSpPr>
            <a:spLocks noGrp="1"/>
          </p:cNvSpPr>
          <p:nvPr>
            <p:ph type="sldNum" sz="quarter" idx="10"/>
          </p:nvPr>
        </p:nvSpPr>
        <p:spPr/>
        <p:txBody>
          <a:bodyPr/>
          <a:lstStyle/>
          <a:p>
            <a:fld id="{9E49C502-3021-48DA-90AF-45F855566CCA}" type="slidenum">
              <a:rPr lang="en-US" smtClean="0"/>
              <a:pPr/>
              <a:t>22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513463"/>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 J</a:t>
            </a:r>
          </a:p>
          <a:p>
            <a:endParaRPr lang="en-US" dirty="0" smtClean="0"/>
          </a:p>
          <a:p>
            <a:r>
              <a:rPr lang="en-US" dirty="0" smtClean="0"/>
              <a:t>Wrap up</a:t>
            </a:r>
          </a:p>
          <a:p>
            <a:endParaRPr lang="en-US" dirty="0" smtClean="0"/>
          </a:p>
          <a:p>
            <a:r>
              <a:rPr lang="en-US" dirty="0" smtClean="0"/>
              <a:t>Transition</a:t>
            </a:r>
            <a:r>
              <a:rPr lang="en-US" baseline="0" dirty="0" smtClean="0"/>
              <a:t> to Michelle</a:t>
            </a:r>
          </a:p>
          <a:p>
            <a:endParaRPr lang="en-US" dirty="0"/>
          </a:p>
        </p:txBody>
      </p:sp>
      <p:sp>
        <p:nvSpPr>
          <p:cNvPr id="4" name="Slide Number Placeholder 3"/>
          <p:cNvSpPr>
            <a:spLocks noGrp="1"/>
          </p:cNvSpPr>
          <p:nvPr>
            <p:ph type="sldNum" sz="quarter" idx="10"/>
          </p:nvPr>
        </p:nvSpPr>
        <p:spPr/>
        <p:txBody>
          <a:bodyPr/>
          <a:lstStyle/>
          <a:p>
            <a:fld id="{9E49C502-3021-48DA-90AF-45F855566CCA}" type="slidenum">
              <a:rPr lang="en-US" smtClean="0"/>
              <a:pPr/>
              <a:t>23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8409984"/>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 </a:t>
            </a:r>
            <a:r>
              <a:rPr lang="en-US" dirty="0" smtClean="0"/>
              <a:t>J</a:t>
            </a:r>
            <a:endParaRPr lang="en-US" dirty="0"/>
          </a:p>
        </p:txBody>
      </p:sp>
      <p:sp>
        <p:nvSpPr>
          <p:cNvPr id="4" name="Slide Number Placeholder 3"/>
          <p:cNvSpPr>
            <a:spLocks noGrp="1"/>
          </p:cNvSpPr>
          <p:nvPr>
            <p:ph type="sldNum" sz="quarter" idx="10"/>
          </p:nvPr>
        </p:nvSpPr>
        <p:spPr/>
        <p:txBody>
          <a:bodyPr/>
          <a:lstStyle/>
          <a:p>
            <a:fld id="{9E49C502-3021-48DA-90AF-45F855566CCA}" type="slidenum">
              <a:rPr lang="en-US" smtClean="0"/>
              <a:pPr/>
              <a:t>25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394442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LIZ</a:t>
            </a:r>
            <a:endParaRPr lang="en-US" dirty="0"/>
          </a:p>
          <a:p>
            <a:endParaRPr lang="en-US" dirty="0"/>
          </a:p>
          <a:p>
            <a:r>
              <a:rPr lang="en-US" sz="1200" kern="1200" dirty="0" smtClean="0">
                <a:solidFill>
                  <a:schemeClr val="tx1"/>
                </a:solidFill>
                <a:effectLst/>
                <a:latin typeface="+mn-lt"/>
                <a:ea typeface="+mn-ea"/>
                <a:cs typeface="+mn-cs"/>
              </a:rPr>
              <a:t>Our Strategic Planning Goals center around four main areas of focus.</a:t>
            </a:r>
          </a:p>
          <a:p>
            <a:r>
              <a:rPr lang="en-US" sz="1200" b="1" kern="1200" dirty="0" smtClean="0">
                <a:solidFill>
                  <a:schemeClr val="tx1"/>
                </a:solidFill>
                <a:effectLst/>
                <a:latin typeface="+mn-lt"/>
                <a:ea typeface="+mn-ea"/>
                <a:cs typeface="+mn-cs"/>
              </a:rPr>
              <a:t>Policy </a:t>
            </a:r>
            <a:r>
              <a:rPr lang="en-US" sz="1200" kern="1200" dirty="0" smtClean="0">
                <a:solidFill>
                  <a:schemeClr val="tx1"/>
                </a:solidFill>
                <a:effectLst/>
                <a:latin typeface="+mn-lt"/>
                <a:ea typeface="+mn-ea"/>
                <a:cs typeface="+mn-cs"/>
              </a:rPr>
              <a:t>includes working to improve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permitting and siting and diversion laws. </a:t>
            </a:r>
          </a:p>
          <a:p>
            <a:r>
              <a:rPr lang="en-US" sz="1200" b="1" kern="1200" dirty="0" smtClean="0">
                <a:solidFill>
                  <a:schemeClr val="tx1"/>
                </a:solidFill>
                <a:effectLst/>
                <a:latin typeface="+mn-lt"/>
                <a:ea typeface="+mn-ea"/>
                <a:cs typeface="+mn-cs"/>
              </a:rPr>
              <a:t>End Product </a:t>
            </a:r>
            <a:r>
              <a:rPr lang="en-US" sz="1200" kern="1200" dirty="0" smtClean="0">
                <a:solidFill>
                  <a:schemeClr val="tx1"/>
                </a:solidFill>
                <a:effectLst/>
                <a:latin typeface="+mn-lt"/>
                <a:ea typeface="+mn-ea"/>
                <a:cs typeface="+mn-cs"/>
              </a:rPr>
              <a:t>goals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look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identifying and securing end markets for composted material, among other things</a:t>
            </a:r>
          </a:p>
          <a:p>
            <a:r>
              <a:rPr lang="en-US" sz="1200" b="1" kern="1200" dirty="0" err="1" smtClean="0">
                <a:solidFill>
                  <a:schemeClr val="tx1"/>
                </a:solidFill>
                <a:effectLst/>
                <a:latin typeface="+mn-lt"/>
                <a:ea typeface="+mn-ea"/>
                <a:cs typeface="+mn-cs"/>
              </a:rPr>
              <a:t>Programatic</a:t>
            </a:r>
            <a:r>
              <a:rPr lang="en-US" sz="1200" b="1" kern="1200" dirty="0" smtClean="0">
                <a:solidFill>
                  <a:schemeClr val="tx1"/>
                </a:solidFill>
                <a:effectLst/>
                <a:latin typeface="+mn-lt"/>
                <a:ea typeface="+mn-ea"/>
                <a:cs typeface="+mn-cs"/>
              </a:rPr>
              <a:t> goals</a:t>
            </a:r>
            <a:r>
              <a:rPr lang="en-US" sz="1200" kern="1200" dirty="0" smtClean="0">
                <a:solidFill>
                  <a:schemeClr val="tx1"/>
                </a:solidFill>
                <a:effectLst/>
                <a:latin typeface="+mn-lt"/>
                <a:ea typeface="+mn-ea"/>
                <a:cs typeface="+mn-cs"/>
              </a:rPr>
              <a:t> include expanding the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Compost program, working with schools, and exploring new opportunities, as well as measurement and reporting</a:t>
            </a:r>
          </a:p>
          <a:p>
            <a:r>
              <a:rPr lang="en-US" sz="1200" kern="1200" dirty="0" smtClean="0">
                <a:solidFill>
                  <a:schemeClr val="tx1"/>
                </a:solidFill>
                <a:effectLst/>
                <a:latin typeface="+mn-lt"/>
                <a:ea typeface="+mn-ea"/>
                <a:cs typeface="+mn-cs"/>
              </a:rPr>
              <a:t>And we have many</a:t>
            </a:r>
            <a:r>
              <a:rPr lang="en-US" sz="1200" b="1" kern="1200" dirty="0" smtClean="0">
                <a:solidFill>
                  <a:schemeClr val="tx1"/>
                </a:solidFill>
                <a:effectLst/>
                <a:latin typeface="+mn-lt"/>
                <a:ea typeface="+mn-ea"/>
                <a:cs typeface="+mn-cs"/>
              </a:rPr>
              <a:t> Educational goals </a:t>
            </a:r>
            <a:r>
              <a:rPr lang="en-US" sz="1200" kern="1200" dirty="0" smtClean="0">
                <a:solidFill>
                  <a:schemeClr val="tx1"/>
                </a:solidFill>
                <a:effectLst/>
                <a:latin typeface="+mn-lt"/>
                <a:ea typeface="+mn-ea"/>
                <a:cs typeface="+mn-cs"/>
              </a:rPr>
              <a:t>as you can see. I’ll give you a moment to read through (wait…)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do we get all of this done. you ask?!</a:t>
            </a:r>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E49C502-3021-48DA-90AF-45F855566CCA}" type="slidenum">
              <a:rPr lang="en-US" smtClean="0"/>
              <a:pPr/>
              <a:t>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334803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LIZ</a:t>
            </a:r>
            <a:endParaRPr lang="en-US" sz="1200" b="0" i="0" kern="1200" dirty="0">
              <a:solidFill>
                <a:schemeClr val="tx1"/>
              </a:solidFill>
              <a:effectLst/>
              <a:latin typeface="+mn-lt"/>
              <a:ea typeface="+mn-ea"/>
              <a:cs typeface="+mn-cs"/>
            </a:endParaRPr>
          </a:p>
          <a:p>
            <a:pPr marL="6858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Along with the work that Seven Generations Ahead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other IFSC partners do under the Chicago Community Trust Grant, The IFSC has a bunch of very active working committees.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Membership has grown to over 100 paid members, and we meet monthly via conference call on the first Monday of the month at 12 noon. Please consider joining us.</a:t>
            </a:r>
          </a:p>
          <a:p>
            <a:pPr marL="525780" indent="-457200">
              <a:buAutoNum type="arabicPeriod"/>
            </a:pPr>
            <a:endParaRPr lang="en-US" sz="1200" dirty="0"/>
          </a:p>
          <a:p>
            <a:endParaRPr lang="en-US" dirty="0"/>
          </a:p>
        </p:txBody>
      </p:sp>
      <p:sp>
        <p:nvSpPr>
          <p:cNvPr id="4" name="Slide Number Placeholder 3"/>
          <p:cNvSpPr>
            <a:spLocks noGrp="1"/>
          </p:cNvSpPr>
          <p:nvPr>
            <p:ph type="sldNum" sz="quarter" idx="10"/>
          </p:nvPr>
        </p:nvSpPr>
        <p:spPr/>
        <p:txBody>
          <a:bodyPr/>
          <a:lstStyle/>
          <a:p>
            <a:fld id="{9E49C502-3021-48DA-90AF-45F855566CCA}" type="slidenum">
              <a:rPr lang="en-US" smtClean="0"/>
              <a:pPr/>
              <a:t>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369274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US" sz="1200" dirty="0" smtClean="0"/>
              <a:t>LIZ</a:t>
            </a:r>
          </a:p>
          <a:p>
            <a:pPr lvl="0">
              <a:spcBef>
                <a:spcPts val="0"/>
              </a:spcBef>
              <a:buNone/>
            </a:pPr>
            <a:endParaRPr lang="en-US" sz="1200" dirty="0" smtClean="0"/>
          </a:p>
          <a:p>
            <a:pPr lvl="0">
              <a:spcBef>
                <a:spcPts val="0"/>
              </a:spcBef>
              <a:buNone/>
            </a:pPr>
            <a:r>
              <a:rPr lang="en-US" sz="1200" dirty="0" smtClean="0"/>
              <a:t>With 5 years of hard work,</a:t>
            </a:r>
            <a:r>
              <a:rPr lang="en-US" sz="1200" baseline="0" dirty="0" smtClean="0"/>
              <a:t> </a:t>
            </a:r>
            <a:r>
              <a:rPr lang="en-US" sz="1200" dirty="0" smtClean="0"/>
              <a:t>where does that leave us now?</a:t>
            </a:r>
          </a:p>
          <a:p>
            <a:pPr lvl="0">
              <a:spcBef>
                <a:spcPts val="0"/>
              </a:spcBef>
              <a:buNone/>
            </a:pPr>
            <a:endParaRPr lang="en-US" sz="1200" dirty="0" smtClean="0"/>
          </a:p>
          <a:p>
            <a:pPr lvl="0">
              <a:spcBef>
                <a:spcPts val="0"/>
              </a:spcBef>
              <a:buSzPct val="25000"/>
              <a:buNone/>
            </a:pPr>
            <a:r>
              <a:rPr lang="en-US" sz="1200" b="0" i="0" u="none" strike="noStrike" cap="none" dirty="0" smtClean="0">
                <a:solidFill>
                  <a:schemeClr val="dk1"/>
                </a:solidFill>
                <a:latin typeface="+mn-lt"/>
                <a:ea typeface="Calibri"/>
                <a:cs typeface="Calibri"/>
                <a:sym typeface="Calibri"/>
              </a:rPr>
              <a:t>IEPA has permitted 43 commercial compost </a:t>
            </a:r>
            <a:r>
              <a:rPr lang="en-US" sz="1200" dirty="0" smtClean="0"/>
              <a:t>facilities in Illinois, all of which take yard waste. Currently about a dozen of them also accept food scraps. </a:t>
            </a:r>
          </a:p>
          <a:p>
            <a:pPr lvl="0">
              <a:spcBef>
                <a:spcPts val="0"/>
              </a:spcBef>
              <a:buSzPct val="25000"/>
              <a:buNone/>
            </a:pPr>
            <a:endParaRPr lang="en-US" sz="1200" dirty="0" smtClean="0"/>
          </a:p>
          <a:p>
            <a:pPr lvl="0">
              <a:spcBef>
                <a:spcPts val="0"/>
              </a:spcBef>
              <a:buSzPct val="25000"/>
              <a:buNone/>
            </a:pPr>
            <a:r>
              <a:rPr lang="en-US" sz="1200" dirty="0" smtClean="0"/>
              <a:t>IFSC has a free recognition program for those restaurants, institutions, businesses, schools and municipalities that are doing commercial food scrap composting. We Compost works to share best practices and promote these businesses</a:t>
            </a:r>
          </a:p>
          <a:p>
            <a:pPr lvl="0">
              <a:spcBef>
                <a:spcPts val="0"/>
              </a:spcBef>
              <a:buSzPct val="25000"/>
              <a:buNone/>
            </a:pPr>
            <a:endParaRPr lang="en-US" sz="1200" dirty="0" smtClean="0"/>
          </a:p>
          <a:p>
            <a:pPr lvl="0">
              <a:spcBef>
                <a:spcPts val="0"/>
              </a:spcBef>
              <a:buSzPct val="25000"/>
              <a:buNone/>
            </a:pPr>
            <a:r>
              <a:rPr lang="en-US" sz="1200" dirty="0" smtClean="0"/>
              <a:t>And the policy committee has been busy advocating</a:t>
            </a:r>
            <a:r>
              <a:rPr lang="en-US" sz="1200" baseline="0" dirty="0" smtClean="0"/>
              <a:t> for policies </a:t>
            </a:r>
            <a:r>
              <a:rPr lang="en-US" sz="1200" dirty="0" smtClean="0"/>
              <a:t>supporting collection, hauling, processing</a:t>
            </a:r>
            <a:r>
              <a:rPr lang="en-US" sz="1200" baseline="0" dirty="0" smtClean="0"/>
              <a:t> and use of finished compost. Check out our website to learn more.</a:t>
            </a:r>
            <a:endParaRPr lang="en-US" sz="1200" dirty="0" smtClean="0"/>
          </a:p>
          <a:p>
            <a:pPr lvl="0">
              <a:spcBef>
                <a:spcPts val="0"/>
              </a:spcBef>
              <a:buSzPct val="25000"/>
              <a:buNone/>
            </a:pPr>
            <a:endParaRPr lang="en-US" sz="2332" dirty="0" smtClean="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dirty="0" smtClean="0"/>
              <a:t>While we have seen</a:t>
            </a:r>
            <a:r>
              <a:rPr lang="en-US" sz="1200" baseline="0" dirty="0" smtClean="0"/>
              <a:t> an increasing demand for food scrap composting in Illinois, it is still, for the most part more expensive to compost than to landfill. To allow composting to be done at a competitive cost, we need to continue to shift policy and infrastructure, and create a market for finished compost in Illinois.</a:t>
            </a:r>
            <a:endParaRPr lang="en-US" dirty="0"/>
          </a:p>
        </p:txBody>
      </p:sp>
      <p:sp>
        <p:nvSpPr>
          <p:cNvPr id="4" name="Slide Number Placeholder 3"/>
          <p:cNvSpPr>
            <a:spLocks noGrp="1"/>
          </p:cNvSpPr>
          <p:nvPr>
            <p:ph type="sldNum" sz="quarter" idx="10"/>
          </p:nvPr>
        </p:nvSpPr>
        <p:spPr/>
        <p:txBody>
          <a:bodyPr/>
          <a:lstStyle/>
          <a:p>
            <a:fld id="{9E49C502-3021-48DA-90AF-45F855566CCA}" type="slidenum">
              <a:rPr lang="en-US" smtClean="0"/>
              <a:pPr/>
              <a:t>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6158998"/>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8" name="Shape 398"/>
          <p:cNvSpPr txBox="1">
            <a:spLocks noGrp="1"/>
          </p:cNvSpPr>
          <p:nvPr>
            <p:ph type="body" idx="1"/>
          </p:nvPr>
        </p:nvSpPr>
        <p:spPr>
          <a:xfrm>
            <a:off x="685800" y="4343400"/>
            <a:ext cx="5486400" cy="4114800"/>
          </a:xfrm>
          <a:prstGeom prst="rect">
            <a:avLst/>
          </a:prstGeom>
          <a:noFill/>
          <a:ln>
            <a:noFill/>
          </a:ln>
        </p:spPr>
        <p:txBody>
          <a:bodyPr wrap="square" lIns="91300" tIns="45650" rIns="91300" bIns="4565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1200" b="0" i="0" u="none" strike="noStrike" cap="none" dirty="0" smtClean="0">
                <a:solidFill>
                  <a:schemeClr val="dk1"/>
                </a:solidFill>
              </a:rPr>
              <a:t>SUSAN</a:t>
            </a:r>
          </a:p>
          <a:p>
            <a:pPr marL="0" marR="0" lvl="0" indent="0" algn="l" rtl="0">
              <a:lnSpc>
                <a:spcPct val="100000"/>
              </a:lnSpc>
              <a:spcBef>
                <a:spcPts val="0"/>
              </a:spcBef>
              <a:spcAft>
                <a:spcPts val="0"/>
              </a:spcAft>
              <a:buClr>
                <a:schemeClr val="dk1"/>
              </a:buClr>
              <a:buSzPct val="25000"/>
              <a:buFont typeface="Calibri"/>
              <a:buNone/>
            </a:pPr>
            <a:endParaRPr lang="en" sz="1200" b="0" i="0" u="none" strike="noStrike" cap="none" dirty="0" smtClean="0">
              <a:solidFill>
                <a:schemeClr val="dk1"/>
              </a:solidFill>
            </a:endParaRPr>
          </a:p>
          <a:p>
            <a:pPr marL="0" marR="0" lvl="0" indent="0" algn="l" rtl="0">
              <a:lnSpc>
                <a:spcPct val="100000"/>
              </a:lnSpc>
              <a:spcBef>
                <a:spcPts val="0"/>
              </a:spcBef>
              <a:spcAft>
                <a:spcPts val="0"/>
              </a:spcAft>
              <a:buClr>
                <a:schemeClr val="dk1"/>
              </a:buClr>
              <a:buSzPct val="25000"/>
              <a:buFont typeface="Calibri"/>
              <a:buNone/>
            </a:pPr>
            <a:r>
              <a:rPr lang="en" sz="1200" b="0" i="0" u="none" strike="noStrike" cap="none" dirty="0" smtClean="0">
                <a:solidFill>
                  <a:schemeClr val="dk1"/>
                </a:solidFill>
              </a:rPr>
              <a:t>In 2014, </a:t>
            </a:r>
            <a:r>
              <a:rPr lang="en" sz="1200" b="0" i="0" u="none" strike="noStrike" cap="none" dirty="0">
                <a:solidFill>
                  <a:schemeClr val="dk1"/>
                </a:solidFill>
              </a:rPr>
              <a:t>the IFSC received funding from the Illinois Department of Commerce and Economic Opportunity </a:t>
            </a:r>
            <a:r>
              <a:rPr lang="en" sz="1200" b="0" i="0" u="none" strike="noStrike" cap="none" dirty="0" smtClean="0">
                <a:solidFill>
                  <a:schemeClr val="dk1"/>
                </a:solidFill>
              </a:rPr>
              <a:t>(DCEO) </a:t>
            </a:r>
            <a:r>
              <a:rPr lang="en" sz="1200" b="1" i="0" u="none" strike="noStrike" cap="none" dirty="0" smtClean="0">
                <a:solidFill>
                  <a:schemeClr val="dk1"/>
                </a:solidFill>
              </a:rPr>
              <a:t>research national </a:t>
            </a:r>
            <a:r>
              <a:rPr lang="en" sz="1200" b="1" i="0" u="none" strike="noStrike" cap="none" dirty="0">
                <a:solidFill>
                  <a:schemeClr val="dk1"/>
                </a:solidFill>
              </a:rPr>
              <a:t>best practices and policies</a:t>
            </a:r>
            <a:r>
              <a:rPr lang="en" sz="1200" b="0" i="0" u="none" strike="noStrike" cap="none" dirty="0">
                <a:solidFill>
                  <a:schemeClr val="dk1"/>
                </a:solidFill>
              </a:rPr>
              <a:t> </a:t>
            </a:r>
            <a:r>
              <a:rPr lang="en" sz="1200" b="0" i="0" u="none" strike="noStrike" cap="none" dirty="0" smtClean="0">
                <a:solidFill>
                  <a:schemeClr val="dk1"/>
                </a:solidFill>
              </a:rPr>
              <a:t>to learn what was working </a:t>
            </a:r>
            <a:r>
              <a:rPr lang="en" sz="1200" b="0" i="0" u="none" strike="noStrike" cap="none" dirty="0">
                <a:solidFill>
                  <a:schemeClr val="dk1"/>
                </a:solidFill>
              </a:rPr>
              <a:t>in different parts of the country and </a:t>
            </a:r>
            <a:r>
              <a:rPr lang="en" sz="1200" b="0" i="0" u="none" strike="noStrike" cap="none" dirty="0" smtClean="0">
                <a:solidFill>
                  <a:schemeClr val="dk1"/>
                </a:solidFill>
              </a:rPr>
              <a:t>why, </a:t>
            </a:r>
            <a:r>
              <a:rPr lang="en" sz="1200" b="0" i="0" u="none" strike="noStrike" cap="none" dirty="0">
                <a:solidFill>
                  <a:schemeClr val="dk1"/>
                </a:solidFill>
              </a:rPr>
              <a:t>so that we could best determine what might work in Illinois</a:t>
            </a:r>
            <a:r>
              <a:rPr lang="en" sz="1200" b="0" i="0" u="none" strike="noStrike" cap="none" dirty="0" smtClean="0">
                <a:solidFill>
                  <a:schemeClr val="dk1"/>
                </a:solidFill>
              </a:rPr>
              <a:t>. </a:t>
            </a:r>
          </a:p>
          <a:p>
            <a:pPr marL="0" marR="0" lvl="0" indent="0" algn="l" rtl="0">
              <a:lnSpc>
                <a:spcPct val="100000"/>
              </a:lnSpc>
              <a:spcBef>
                <a:spcPts val="0"/>
              </a:spcBef>
              <a:spcAft>
                <a:spcPts val="0"/>
              </a:spcAft>
              <a:buClr>
                <a:schemeClr val="dk1"/>
              </a:buClr>
              <a:buSzPct val="25000"/>
              <a:buFont typeface="Calibri"/>
              <a:buNone/>
            </a:pPr>
            <a:endParaRPr lang="en" sz="1200" b="0" i="0" u="none" strike="noStrike" cap="none" dirty="0" smtClean="0">
              <a:solidFill>
                <a:schemeClr val="dk1"/>
              </a:solidFill>
            </a:endParaRPr>
          </a:p>
          <a:p>
            <a:pPr marL="0" marR="0" lvl="0" indent="0" algn="l" rtl="0">
              <a:lnSpc>
                <a:spcPct val="100000"/>
              </a:lnSpc>
              <a:spcBef>
                <a:spcPts val="0"/>
              </a:spcBef>
              <a:spcAft>
                <a:spcPts val="0"/>
              </a:spcAft>
              <a:buClr>
                <a:schemeClr val="dk1"/>
              </a:buClr>
              <a:buSzPct val="25000"/>
              <a:buFont typeface="Calibri"/>
              <a:buNone/>
            </a:pPr>
            <a:r>
              <a:rPr lang="en" sz="1200" b="0" i="0" u="none" strike="noStrike" cap="none" dirty="0" smtClean="0">
                <a:solidFill>
                  <a:schemeClr val="dk1"/>
                </a:solidFill>
              </a:rPr>
              <a:t>We</a:t>
            </a:r>
            <a:r>
              <a:rPr lang="en" sz="1200" b="0" i="0" u="none" strike="noStrike" cap="none" baseline="0" dirty="0" smtClean="0">
                <a:solidFill>
                  <a:schemeClr val="dk1"/>
                </a:solidFill>
              </a:rPr>
              <a:t> t</a:t>
            </a:r>
            <a:r>
              <a:rPr lang="en" sz="1200" b="0" i="0" u="none" strike="noStrike" cap="none" dirty="0" smtClean="0">
                <a:solidFill>
                  <a:schemeClr val="dk1"/>
                </a:solidFill>
              </a:rPr>
              <a:t>hen took this information on the road to </a:t>
            </a:r>
            <a:r>
              <a:rPr lang="en" sz="1200" b="1" i="0" u="none" strike="noStrike" cap="none" dirty="0" smtClean="0">
                <a:solidFill>
                  <a:schemeClr val="dk1"/>
                </a:solidFill>
              </a:rPr>
              <a:t>meet</a:t>
            </a:r>
            <a:r>
              <a:rPr lang="en" sz="1200" b="1" i="0" u="none" strike="noStrike" cap="none" baseline="0" dirty="0" smtClean="0">
                <a:solidFill>
                  <a:schemeClr val="dk1"/>
                </a:solidFill>
              </a:rPr>
              <a:t> with stakeholders </a:t>
            </a:r>
            <a:r>
              <a:rPr lang="en" sz="1200" b="0" i="0" u="none" strike="noStrike" cap="none" baseline="0" dirty="0" smtClean="0">
                <a:solidFill>
                  <a:schemeClr val="dk1"/>
                </a:solidFill>
              </a:rPr>
              <a:t>to talk about the challenges and possible solutions in Illinois.</a:t>
            </a:r>
          </a:p>
          <a:p>
            <a:pPr marL="0" marR="0" lvl="0" indent="0" algn="l" rtl="0">
              <a:spcBef>
                <a:spcPts val="0"/>
              </a:spcBef>
              <a:buSzPct val="25000"/>
              <a:buNone/>
            </a:pPr>
            <a:endParaRPr lang="en" sz="1200" b="0" i="0" u="none" strike="noStrike" cap="none" baseline="0" dirty="0" smtClean="0">
              <a:solidFill>
                <a:schemeClr val="dk1"/>
              </a:solidFill>
            </a:endParaRPr>
          </a:p>
          <a:p>
            <a:pPr marL="0" marR="0" lvl="0" indent="0" algn="l" rtl="0">
              <a:spcBef>
                <a:spcPts val="0"/>
              </a:spcBef>
              <a:buSzPct val="25000"/>
              <a:buNone/>
            </a:pPr>
            <a:r>
              <a:rPr lang="en" sz="1200" dirty="0" smtClean="0"/>
              <a:t>Research</a:t>
            </a:r>
            <a:r>
              <a:rPr lang="en" sz="1200" baseline="0" dirty="0" smtClean="0"/>
              <a:t> and stakeholder forums led to the development of the 2015 </a:t>
            </a:r>
            <a:r>
              <a:rPr lang="en" sz="1200" b="1" baseline="0" dirty="0" smtClean="0"/>
              <a:t>Food Scrap Composting Challenges and Solutions in Illinois Report</a:t>
            </a:r>
            <a:r>
              <a:rPr lang="en" sz="1200" baseline="0" dirty="0" smtClean="0"/>
              <a:t>. </a:t>
            </a:r>
            <a:r>
              <a:rPr lang="en" sz="1200" dirty="0" smtClean="0"/>
              <a:t>The </a:t>
            </a:r>
            <a:r>
              <a:rPr lang="en" sz="1200" dirty="0"/>
              <a:t>report laid out 6 key </a:t>
            </a:r>
            <a:r>
              <a:rPr lang="en" sz="1200" dirty="0" smtClean="0"/>
              <a:t>challenges in Illinois, all of which related to a need </a:t>
            </a:r>
            <a:r>
              <a:rPr lang="en" sz="1200" dirty="0"/>
              <a:t>for </a:t>
            </a:r>
            <a:r>
              <a:rPr lang="en" sz="1200" dirty="0" smtClean="0"/>
              <a:t>education on the benefits of composting and finding </a:t>
            </a:r>
            <a:r>
              <a:rPr lang="en" sz="1200" dirty="0"/>
              <a:t>a way to </a:t>
            </a:r>
            <a:r>
              <a:rPr lang="en" sz="1200" dirty="0" smtClean="0"/>
              <a:t>make</a:t>
            </a:r>
            <a:r>
              <a:rPr lang="en" sz="1200" baseline="0" dirty="0" smtClean="0"/>
              <a:t> composting </a:t>
            </a:r>
            <a:r>
              <a:rPr lang="en" sz="1200" dirty="0" smtClean="0"/>
              <a:t>at </a:t>
            </a:r>
            <a:r>
              <a:rPr lang="en" sz="1200" dirty="0"/>
              <a:t>least </a:t>
            </a:r>
            <a:r>
              <a:rPr lang="en" sz="1200" dirty="0" smtClean="0"/>
              <a:t>cost-neutral for</a:t>
            </a:r>
            <a:r>
              <a:rPr lang="en" sz="1200" baseline="0" dirty="0" smtClean="0"/>
              <a:t> everyone from food scrap generators to haulers to compost processors to the end use of finshed compost.</a:t>
            </a:r>
          </a:p>
          <a:p>
            <a:pPr marL="0" marR="0" lvl="0" indent="0" algn="l" rtl="0">
              <a:spcBef>
                <a:spcPts val="0"/>
              </a:spcBef>
              <a:buSzPct val="25000"/>
              <a:buNone/>
            </a:pPr>
            <a:endParaRPr lang="en" sz="1200" baseline="0" dirty="0" smtClean="0"/>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b="1" dirty="0" smtClean="0"/>
              <a:t>TRANSITION</a:t>
            </a:r>
            <a:r>
              <a:rPr lang="en-US" dirty="0" smtClean="0"/>
              <a:t>: Since that report, there have been advances in food scrap composting.</a:t>
            </a:r>
            <a:r>
              <a:rPr lang="en-US" baseline="0" dirty="0" smtClean="0"/>
              <a:t> </a:t>
            </a:r>
            <a:r>
              <a:rPr lang="en-US" dirty="0" smtClean="0"/>
              <a:t>However, </a:t>
            </a:r>
            <a:r>
              <a:rPr lang="en-US" sz="1200" dirty="0" smtClean="0"/>
              <a:t>Illinois continues to face challenges with higher cost to compost than landfill and work needs to continue to develop infrastructure and policy to support composting food scraps as a viable option for waste diversion.</a:t>
            </a:r>
          </a:p>
        </p:txBody>
      </p:sp>
      <p:sp>
        <p:nvSpPr>
          <p:cNvPr id="399" name="Shape 399"/>
          <p:cNvSpPr txBox="1">
            <a:spLocks noGrp="1"/>
          </p:cNvSpPr>
          <p:nvPr>
            <p:ph type="sldNum" idx="12"/>
          </p:nvPr>
        </p:nvSpPr>
        <p:spPr>
          <a:xfrm>
            <a:off x="3884613" y="8685214"/>
            <a:ext cx="2971800" cy="457200"/>
          </a:xfrm>
          <a:prstGeom prst="rect">
            <a:avLst/>
          </a:prstGeom>
          <a:noFill/>
          <a:ln>
            <a:noFill/>
          </a:ln>
        </p:spPr>
        <p:txBody>
          <a:bodyPr wrap="square" lIns="91300" tIns="45650" rIns="91300" bIns="4565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6</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701975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3087688" y="549275"/>
            <a:ext cx="3665537" cy="27479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42" name="Shape 342"/>
          <p:cNvSpPr txBox="1">
            <a:spLocks noGrp="1"/>
          </p:cNvSpPr>
          <p:nvPr>
            <p:ph type="body" idx="1"/>
          </p:nvPr>
        </p:nvSpPr>
        <p:spPr>
          <a:xfrm>
            <a:off x="983944" y="3481399"/>
            <a:ext cx="7871547" cy="1206852"/>
          </a:xfrm>
          <a:prstGeom prst="rect">
            <a:avLst/>
          </a:prstGeom>
          <a:noFill/>
          <a:ln>
            <a:noFill/>
          </a:ln>
        </p:spPr>
        <p:txBody>
          <a:bodyPr lIns="97928" tIns="48950" rIns="97928" bIns="48950" anchor="t" anchorCtr="0">
            <a:spAutoFit/>
          </a:bodyPr>
          <a:lstStyle/>
          <a:p>
            <a:pPr marL="71138"/>
            <a:r>
              <a:rPr lang="en-US" dirty="0" smtClean="0"/>
              <a:t>SUSAN</a:t>
            </a:r>
            <a:endParaRPr lang="en-US" dirty="0"/>
          </a:p>
          <a:p>
            <a:endParaRPr lang="en-US" dirty="0" smtClean="0"/>
          </a:p>
          <a:p>
            <a:r>
              <a:rPr lang="en-US" dirty="0" smtClean="0"/>
              <a:t>One key solution identified</a:t>
            </a:r>
            <a:r>
              <a:rPr lang="en-US" baseline="0" dirty="0" smtClean="0"/>
              <a:t> in the report was a need for an economic impact study in Illinois to be able to attach dollars to the discussions of food scrap composting.</a:t>
            </a:r>
          </a:p>
          <a:p>
            <a:endParaRPr lang="en-US" dirty="0" smtClean="0"/>
          </a:p>
          <a:p>
            <a:pPr lvl="0">
              <a:spcBef>
                <a:spcPts val="0"/>
              </a:spcBef>
              <a:buSzPct val="25000"/>
              <a:buNone/>
            </a:pPr>
            <a:r>
              <a:rPr lang="en-US" sz="1200" dirty="0" smtClean="0"/>
              <a:t>SGA has received funding in 2016 and 2017 to address this and other solutions identified in the I</a:t>
            </a:r>
            <a:r>
              <a:rPr lang="en-US" sz="1200" b="1" dirty="0" smtClean="0">
                <a:solidFill>
                  <a:schemeClr val="dk1"/>
                </a:solidFill>
              </a:rPr>
              <a:t>llinois Food Scrap Composting Challenges and Solutions report. The new funding </a:t>
            </a:r>
          </a:p>
          <a:p>
            <a:pPr lvl="0">
              <a:spcBef>
                <a:spcPts val="0"/>
              </a:spcBef>
              <a:buNone/>
            </a:pPr>
            <a:endParaRPr lang="en-US" sz="1200" b="1" dirty="0" smtClean="0">
              <a:solidFill>
                <a:schemeClr val="dk1"/>
              </a:solidFill>
            </a:endParaRPr>
          </a:p>
          <a:p>
            <a:pPr lvl="0">
              <a:spcBef>
                <a:spcPts val="0"/>
              </a:spcBef>
              <a:buSzPct val="25000"/>
              <a:buNone/>
            </a:pPr>
            <a:r>
              <a:rPr lang="en-US" sz="1200" dirty="0" smtClean="0">
                <a:solidFill>
                  <a:schemeClr val="dk1"/>
                </a:solidFill>
              </a:rPr>
              <a:t>ECONOMIC IMPACT REPORT – created last year and being disseminated this year</a:t>
            </a:r>
          </a:p>
          <a:p>
            <a:pPr lvl="0">
              <a:spcBef>
                <a:spcPts val="0"/>
              </a:spcBef>
              <a:buSzPct val="25000"/>
              <a:buNone/>
            </a:pPr>
            <a:r>
              <a:rPr lang="en-US" sz="1200" dirty="0" smtClean="0">
                <a:solidFill>
                  <a:schemeClr val="dk1"/>
                </a:solidFill>
              </a:rPr>
              <a:t>CONTINUED SUPPORT OF INSTITUTIONS AND BUSINESSES – both through direct logistic support as well as We Compost</a:t>
            </a:r>
          </a:p>
          <a:p>
            <a:pPr lvl="0">
              <a:spcBef>
                <a:spcPts val="0"/>
              </a:spcBef>
              <a:buSzPct val="25000"/>
              <a:buNone/>
            </a:pPr>
            <a:r>
              <a:rPr lang="en-US" sz="1200" dirty="0" smtClean="0">
                <a:solidFill>
                  <a:schemeClr val="dk1"/>
                </a:solidFill>
              </a:rPr>
              <a:t>SOIL, FOOD, WATER AND COMPOSTING SUMMIT on Nov 3 – Jen J will share details later</a:t>
            </a:r>
          </a:p>
          <a:p>
            <a:pPr lvl="0" rtl="0">
              <a:spcBef>
                <a:spcPts val="0"/>
              </a:spcBef>
              <a:buClr>
                <a:schemeClr val="dk1"/>
              </a:buClr>
              <a:buSzPct val="25000"/>
              <a:buFont typeface="Arial"/>
              <a:buNone/>
            </a:pPr>
            <a:r>
              <a:rPr lang="en-US" sz="1200" dirty="0" smtClean="0">
                <a:solidFill>
                  <a:schemeClr val="dk1"/>
                </a:solidFill>
              </a:rPr>
              <a:t>WHITE PAPER– being researched and developed with a focus on the AGRICULTURAL USE OF FINISHED COMPOST </a:t>
            </a:r>
          </a:p>
          <a:p>
            <a:pPr lvl="0" rtl="0">
              <a:spcBef>
                <a:spcPts val="0"/>
              </a:spcBef>
              <a:buClr>
                <a:schemeClr val="dk1"/>
              </a:buClr>
              <a:buSzPct val="25000"/>
              <a:buFont typeface="Arial"/>
              <a:buNone/>
            </a:pPr>
            <a:endParaRPr lang="en-US" sz="1200" dirty="0" smtClean="0">
              <a:solidFill>
                <a:schemeClr val="dk1"/>
              </a:solidFill>
            </a:endParaRPr>
          </a:p>
          <a:p>
            <a:pPr lvl="0" rtl="0">
              <a:spcBef>
                <a:spcPts val="0"/>
              </a:spcBef>
              <a:buClr>
                <a:schemeClr val="dk1"/>
              </a:buClr>
              <a:buSzPct val="25000"/>
              <a:buFont typeface="Arial"/>
              <a:buNone/>
            </a:pPr>
            <a:r>
              <a:rPr lang="en-US" sz="1200" b="1" dirty="0" smtClean="0">
                <a:solidFill>
                  <a:schemeClr val="dk1"/>
                </a:solidFill>
              </a:rPr>
              <a:t>TRANSITION</a:t>
            </a:r>
            <a:r>
              <a:rPr lang="en-US" sz="1200" dirty="0" smtClean="0">
                <a:solidFill>
                  <a:schemeClr val="dk1"/>
                </a:solidFill>
              </a:rPr>
              <a:t>:</a:t>
            </a:r>
            <a:r>
              <a:rPr lang="en-US" sz="1200" baseline="0" dirty="0" smtClean="0">
                <a:solidFill>
                  <a:schemeClr val="dk1"/>
                </a:solidFill>
              </a:rPr>
              <a:t> I am going to share with you highlights from the Economic Impact and Market Study Report: Elements for the Case for Advancing Food Scrap Composting Industry and the Link to Building Illinois’ Local Food Economy.</a:t>
            </a:r>
            <a:endParaRPr lang="en-US" sz="1200" dirty="0" smtClean="0">
              <a:solidFill>
                <a:schemeClr val="dk1"/>
              </a:solidFill>
            </a:endParaRPr>
          </a:p>
        </p:txBody>
      </p:sp>
      <p:sp>
        <p:nvSpPr>
          <p:cNvPr id="343" name="Shape 343"/>
          <p:cNvSpPr txBox="1">
            <a:spLocks noGrp="1"/>
          </p:cNvSpPr>
          <p:nvPr>
            <p:ph type="sldNum" idx="12"/>
          </p:nvPr>
        </p:nvSpPr>
        <p:spPr>
          <a:xfrm>
            <a:off x="5573403" y="7038845"/>
            <a:ext cx="4263754" cy="289147"/>
          </a:xfrm>
          <a:prstGeom prst="rect">
            <a:avLst/>
          </a:prstGeom>
          <a:noFill/>
          <a:ln>
            <a:noFill/>
          </a:ln>
        </p:spPr>
        <p:txBody>
          <a:bodyPr lIns="97928" tIns="48950" rIns="97928" bIns="48950" anchor="b" anchorCtr="0">
            <a:spAutoFit/>
          </a:bodyPr>
          <a:lstStyle/>
          <a:p>
            <a:pPr>
              <a:buSzPct val="25000"/>
            </a:pPr>
            <a:r>
              <a:rPr lang="en-US" dirty="0"/>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4422393"/>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3" name="Shape 353"/>
          <p:cNvSpPr txBox="1">
            <a:spLocks noGrp="1"/>
          </p:cNvSpPr>
          <p:nvPr>
            <p:ph type="body" idx="1"/>
          </p:nvPr>
        </p:nvSpPr>
        <p:spPr>
          <a:xfrm>
            <a:off x="685800" y="4343400"/>
            <a:ext cx="5486400" cy="4114800"/>
          </a:xfrm>
          <a:prstGeom prst="rect">
            <a:avLst/>
          </a:prstGeom>
          <a:noFill/>
          <a:ln>
            <a:noFill/>
          </a:ln>
        </p:spPr>
        <p:txBody>
          <a:bodyPr wrap="square" lIns="91300" tIns="45650" rIns="91300" bIns="45650" anchor="t" anchorCtr="0">
            <a:noAutofit/>
          </a:bodyPr>
          <a:lstStyle/>
          <a:p>
            <a:pPr lvl="0">
              <a:spcBef>
                <a:spcPts val="0"/>
              </a:spcBef>
              <a:buSzPct val="25000"/>
              <a:buNone/>
            </a:pPr>
            <a:r>
              <a:rPr lang="en" sz="1200" dirty="0" smtClean="0"/>
              <a:t>SUSAN</a:t>
            </a:r>
          </a:p>
          <a:p>
            <a:pPr lvl="0">
              <a:spcBef>
                <a:spcPts val="0"/>
              </a:spcBef>
              <a:buSzPct val="25000"/>
              <a:buNone/>
            </a:pPr>
            <a:endParaRPr lang="en" sz="1200" dirty="0" smtClean="0"/>
          </a:p>
          <a:p>
            <a:pPr lvl="0">
              <a:spcBef>
                <a:spcPts val="0"/>
              </a:spcBef>
              <a:buSzPct val="25000"/>
              <a:buNone/>
            </a:pPr>
            <a:r>
              <a:rPr lang="en-US" dirty="0" smtClean="0"/>
              <a:t>Seven Generations Ahead (SGA) contracted </a:t>
            </a:r>
            <a:r>
              <a:rPr lang="en-US" dirty="0" err="1" smtClean="0"/>
              <a:t>Skumatz</a:t>
            </a:r>
            <a:r>
              <a:rPr lang="en-US" dirty="0" smtClean="0"/>
              <a:t> Economic Research Associates (SERA) to identify the problems associated with landfilling organics, food scraps in particular, and recommend solutions emphasizing the development of the Illinois sustainable food industry. </a:t>
            </a:r>
          </a:p>
          <a:p>
            <a:pPr lvl="0">
              <a:spcBef>
                <a:spcPts val="0"/>
              </a:spcBef>
              <a:buSzPct val="25000"/>
              <a:buNone/>
            </a:pPr>
            <a:endParaRPr lang="en-US" sz="1200" dirty="0" smtClean="0"/>
          </a:p>
          <a:p>
            <a:pPr lvl="0">
              <a:spcBef>
                <a:spcPts val="0"/>
              </a:spcBef>
              <a:buSzPct val="25000"/>
              <a:buNone/>
            </a:pPr>
            <a:r>
              <a:rPr lang="en-US" dirty="0" smtClean="0"/>
              <a:t>The goals of the project were to examine the influence of expanded food scraps recovery and composting programs on improving the viability of commercial composting ventures in Illinois, driving Illinois-based food production, and enhancing the local food economy in Illinois, including jobs and revenues.</a:t>
            </a:r>
          </a:p>
          <a:p>
            <a:pPr lvl="0">
              <a:spcBef>
                <a:spcPts val="0"/>
              </a:spcBef>
              <a:buSzPct val="25000"/>
              <a:buNone/>
            </a:pPr>
            <a:endParaRPr lang="en-US" dirty="0" smtClean="0"/>
          </a:p>
          <a:p>
            <a:pPr lvl="0">
              <a:spcBef>
                <a:spcPts val="0"/>
              </a:spcBef>
              <a:buSzPct val="25000"/>
              <a:buNone/>
            </a:pPr>
            <a:r>
              <a:rPr lang="en-US" dirty="0" smtClean="0"/>
              <a:t>In order to achieve these goals, SERA: </a:t>
            </a:r>
          </a:p>
          <a:p>
            <a:pPr lvl="0">
              <a:spcBef>
                <a:spcPts val="0"/>
              </a:spcBef>
              <a:buSzPct val="25000"/>
              <a:buNone/>
            </a:pPr>
            <a:r>
              <a:rPr lang="en-US" dirty="0" smtClean="0"/>
              <a:t>• </a:t>
            </a:r>
            <a:r>
              <a:rPr lang="en-US" b="1" dirty="0" smtClean="0"/>
              <a:t>Reviewed and analyzed data </a:t>
            </a:r>
            <a:r>
              <a:rPr lang="en-US" dirty="0" smtClean="0"/>
              <a:t>on food scraps and compostable materials in the Illinois residential and commercial disposal streams. </a:t>
            </a:r>
          </a:p>
          <a:p>
            <a:pPr lvl="0">
              <a:spcBef>
                <a:spcPts val="0"/>
              </a:spcBef>
              <a:buSzPct val="25000"/>
              <a:buNone/>
            </a:pPr>
            <a:r>
              <a:rPr lang="en-US" dirty="0" smtClean="0"/>
              <a:t>• Conducted an </a:t>
            </a:r>
            <a:r>
              <a:rPr lang="en-US" b="1" dirty="0" smtClean="0"/>
              <a:t>extensive literature review </a:t>
            </a:r>
            <a:r>
              <a:rPr lang="en-US" dirty="0" smtClean="0"/>
              <a:t>on current practices, recommendations, and results of state-wide programs and successful community programs. This included multiple reports provided by SGA as well as independent web, interview, and literature research and previous SERA studies. </a:t>
            </a:r>
          </a:p>
          <a:p>
            <a:pPr lvl="0">
              <a:spcBef>
                <a:spcPts val="0"/>
              </a:spcBef>
              <a:buSzPct val="25000"/>
              <a:buNone/>
            </a:pPr>
            <a:r>
              <a:rPr lang="en-US" dirty="0" smtClean="0"/>
              <a:t>• </a:t>
            </a:r>
            <a:r>
              <a:rPr lang="en-US" b="1" dirty="0" smtClean="0"/>
              <a:t>Developed programmatic alternatives to recover food scraps </a:t>
            </a:r>
            <a:r>
              <a:rPr lang="en-US" dirty="0" smtClean="0"/>
              <a:t>and compostable materials from the waste stream, and developed a status quo (or less aggressive) scenario and a higher achieving, more aggressive approach. </a:t>
            </a:r>
          </a:p>
          <a:p>
            <a:pPr lvl="0">
              <a:spcBef>
                <a:spcPts val="0"/>
              </a:spcBef>
              <a:buSzPct val="25000"/>
              <a:buNone/>
            </a:pPr>
            <a:r>
              <a:rPr lang="en-US" dirty="0" smtClean="0"/>
              <a:t>• </a:t>
            </a:r>
            <a:r>
              <a:rPr lang="en-US" b="1" dirty="0" smtClean="0"/>
              <a:t>Examined tonnages and market flows </a:t>
            </a:r>
            <a:r>
              <a:rPr lang="en-US" dirty="0" smtClean="0"/>
              <a:t>affected by the proposed scenarios. </a:t>
            </a:r>
          </a:p>
          <a:p>
            <a:pPr lvl="0">
              <a:spcBef>
                <a:spcPts val="0"/>
              </a:spcBef>
              <a:buSzPct val="25000"/>
              <a:buNone/>
            </a:pPr>
            <a:r>
              <a:rPr lang="en-US" dirty="0" smtClean="0"/>
              <a:t>• </a:t>
            </a:r>
            <a:r>
              <a:rPr lang="en-US" b="1" dirty="0" smtClean="0"/>
              <a:t>Conducted interviews with Illinois market actors / stakeholders </a:t>
            </a:r>
            <a:r>
              <a:rPr lang="en-US" dirty="0" smtClean="0"/>
              <a:t>about market and business effects in food production, composting, and their associated costs from the modeled scenarios. </a:t>
            </a:r>
          </a:p>
          <a:p>
            <a:pPr lvl="0">
              <a:spcBef>
                <a:spcPts val="0"/>
              </a:spcBef>
              <a:buSzPct val="25000"/>
              <a:buNone/>
            </a:pPr>
            <a:r>
              <a:rPr lang="en-US" dirty="0" smtClean="0"/>
              <a:t>• Used a </a:t>
            </a:r>
            <a:r>
              <a:rPr lang="en-US" b="1" dirty="0" smtClean="0"/>
              <a:t>well-vetted state and national input/output model to estimate the job and economic output effects </a:t>
            </a:r>
            <a:r>
              <a:rPr lang="en-US" dirty="0" smtClean="0"/>
              <a:t>of the scenarios (direct, indirect, and induced) based on the data gathered from research, surveys, interviews, and analysis of suitable program and policy scenarios for Illinois.</a:t>
            </a:r>
          </a:p>
          <a:p>
            <a:pPr lvl="0">
              <a:spcBef>
                <a:spcPts val="0"/>
              </a:spcBef>
              <a:buSzPct val="25000"/>
              <a:buNone/>
            </a:pPr>
            <a:endParaRPr lang="en" sz="1200" dirty="0" smtClean="0"/>
          </a:p>
        </p:txBody>
      </p:sp>
      <p:sp>
        <p:nvSpPr>
          <p:cNvPr id="354" name="Shape 354"/>
          <p:cNvSpPr txBox="1">
            <a:spLocks noGrp="1"/>
          </p:cNvSpPr>
          <p:nvPr>
            <p:ph type="sldNum" idx="12"/>
          </p:nvPr>
        </p:nvSpPr>
        <p:spPr>
          <a:xfrm>
            <a:off x="3884613" y="8685214"/>
            <a:ext cx="2971800" cy="457200"/>
          </a:xfrm>
          <a:prstGeom prst="rect">
            <a:avLst/>
          </a:prstGeom>
          <a:noFill/>
          <a:ln>
            <a:noFill/>
          </a:ln>
        </p:spPr>
        <p:txBody>
          <a:bodyPr wrap="square" lIns="91300" tIns="45650" rIns="91300" bIns="4565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8</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3484035"/>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1" name="Shape 371"/>
          <p:cNvSpPr txBox="1">
            <a:spLocks noGrp="1"/>
          </p:cNvSpPr>
          <p:nvPr>
            <p:ph type="body" idx="1"/>
          </p:nvPr>
        </p:nvSpPr>
        <p:spPr>
          <a:xfrm>
            <a:off x="685800" y="4343400"/>
            <a:ext cx="5486400" cy="4114800"/>
          </a:xfrm>
          <a:prstGeom prst="rect">
            <a:avLst/>
          </a:prstGeom>
          <a:noFill/>
          <a:ln w="9525" cap="flat" cmpd="sng">
            <a:solidFill>
              <a:schemeClr val="accent1"/>
            </a:solidFill>
            <a:prstDash val="solid"/>
            <a:round/>
            <a:headEnd type="none" w="med" len="med"/>
            <a:tailEnd type="none" w="med" len="med"/>
          </a:ln>
        </p:spPr>
        <p:txBody>
          <a:bodyPr wrap="square" lIns="91300" tIns="45650" rIns="91300" bIns="45650" anchor="t" anchorCtr="0">
            <a:noAutofit/>
          </a:bodyPr>
          <a:lstStyle/>
          <a:p>
            <a:pPr lvl="0" rtl="0">
              <a:spcBef>
                <a:spcPts val="0"/>
              </a:spcBef>
              <a:buClr>
                <a:schemeClr val="dk1"/>
              </a:buClr>
              <a:buSzPct val="100000"/>
              <a:buFont typeface="Arial"/>
              <a:buNone/>
            </a:pPr>
            <a:r>
              <a:rPr lang="en" sz="1100" dirty="0" smtClean="0">
                <a:solidFill>
                  <a:schemeClr val="dk1"/>
                </a:solidFill>
              </a:rPr>
              <a:t>SUSAN</a:t>
            </a:r>
          </a:p>
          <a:p>
            <a:pPr lvl="0" rtl="0">
              <a:spcBef>
                <a:spcPts val="0"/>
              </a:spcBef>
              <a:buClr>
                <a:schemeClr val="dk1"/>
              </a:buClr>
              <a:buSzPct val="100000"/>
              <a:buFont typeface="Arial"/>
              <a:buNone/>
            </a:pPr>
            <a:endParaRPr lang="en" sz="1100" dirty="0" smtClean="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ct val="100000"/>
              <a:buFont typeface="Arial"/>
              <a:buNone/>
              <a:tabLst/>
              <a:defRPr/>
            </a:pPr>
            <a:r>
              <a:rPr lang="en-US" sz="1100" dirty="0" smtClean="0"/>
              <a:t>ORGANICS DIVERSION:</a:t>
            </a:r>
            <a:r>
              <a:rPr lang="en-US" sz="1100" baseline="0" dirty="0" smtClean="0"/>
              <a:t> </a:t>
            </a:r>
            <a:r>
              <a:rPr lang="en-US" sz="1100" dirty="0" smtClean="0"/>
              <a:t>food scraps, compostable yard waste (not including woody materials), and compostable paper</a:t>
            </a:r>
            <a:r>
              <a:rPr lang="en-US" sz="1100" baseline="0" dirty="0" smtClean="0"/>
              <a:t> </a:t>
            </a:r>
            <a:r>
              <a:rPr lang="en-US" sz="1100" dirty="0" smtClean="0"/>
              <a:t>represent significant recoverable resources. Diverting the three target materials would reduce 22% of tons disposed, and 16% of the MTCO2e available from all the non-recovered recyclables and organics disposed annually in Illinois. </a:t>
            </a:r>
            <a:endParaRPr lang="en" sz="1100" dirty="0" smtClean="0">
              <a:solidFill>
                <a:schemeClr val="dk1"/>
              </a:solidFill>
            </a:endParaRPr>
          </a:p>
          <a:p>
            <a:pPr lvl="0" rtl="0">
              <a:spcBef>
                <a:spcPts val="0"/>
              </a:spcBef>
              <a:buClr>
                <a:schemeClr val="dk1"/>
              </a:buClr>
              <a:buSzPct val="100000"/>
              <a:buFont typeface="Arial"/>
              <a:buNone/>
            </a:pPr>
            <a:endParaRPr lang="en" sz="1100" dirty="0" smtClean="0">
              <a:solidFill>
                <a:schemeClr val="dk1"/>
              </a:solidFill>
            </a:endParaRPr>
          </a:p>
          <a:p>
            <a:pPr lvl="0" rtl="0">
              <a:spcBef>
                <a:spcPts val="0"/>
              </a:spcBef>
              <a:buClr>
                <a:schemeClr val="dk1"/>
              </a:buClr>
              <a:buSzPct val="100000"/>
              <a:buFont typeface="Arial"/>
              <a:buNone/>
            </a:pPr>
            <a:r>
              <a:rPr lang="en" sz="1100" dirty="0" smtClean="0">
                <a:solidFill>
                  <a:schemeClr val="dk1"/>
                </a:solidFill>
              </a:rPr>
              <a:t>MIDPOINT DIVERSION GOAL:  </a:t>
            </a:r>
            <a:r>
              <a:rPr lang="en-US" sz="1100" dirty="0" smtClean="0"/>
              <a:t>SERA ran three levels of scenarios (low, moderate, and aggressive) which assumed that collection and processing of food scrap increased to 35%, 65%, and 85% of current statewide organics stock. For each of these percentage increases they ran two individual scenarios based on different end-use applications of compost: </a:t>
            </a:r>
          </a:p>
          <a:p>
            <a:pPr lvl="0" rtl="0">
              <a:spcBef>
                <a:spcPts val="0"/>
              </a:spcBef>
              <a:buClr>
                <a:schemeClr val="dk1"/>
              </a:buClr>
              <a:buSzPct val="100000"/>
              <a:buFont typeface="Arial"/>
              <a:buNone/>
            </a:pPr>
            <a:r>
              <a:rPr lang="en-US" sz="1100" dirty="0" smtClean="0"/>
              <a:t>• agricultural uses, and </a:t>
            </a:r>
          </a:p>
          <a:p>
            <a:pPr lvl="0" rtl="0">
              <a:spcBef>
                <a:spcPts val="0"/>
              </a:spcBef>
              <a:buClr>
                <a:schemeClr val="dk1"/>
              </a:buClr>
              <a:buSzPct val="100000"/>
              <a:buFont typeface="Arial"/>
              <a:buNone/>
            </a:pPr>
            <a:r>
              <a:rPr lang="en-US" sz="1100" dirty="0" smtClean="0"/>
              <a:t>• non-agricultural (i.e. highway remediation) uses</a:t>
            </a:r>
            <a:endParaRPr lang="en" sz="1100" dirty="0" smtClean="0">
              <a:solidFill>
                <a:schemeClr val="dk1"/>
              </a:solidFill>
            </a:endParaRPr>
          </a:p>
          <a:p>
            <a:pPr lvl="0" rtl="0">
              <a:spcBef>
                <a:spcPts val="0"/>
              </a:spcBef>
              <a:buClr>
                <a:schemeClr val="dk1"/>
              </a:buClr>
              <a:buSzPct val="100000"/>
              <a:buFont typeface="Arial"/>
              <a:buNone/>
            </a:pPr>
            <a:endParaRPr lang="en" sz="1100" dirty="0" smtClean="0">
              <a:solidFill>
                <a:schemeClr val="dk1"/>
              </a:solidFill>
            </a:endParaRPr>
          </a:p>
          <a:p>
            <a:pPr lvl="0" rtl="0">
              <a:spcBef>
                <a:spcPts val="0"/>
              </a:spcBef>
              <a:buClr>
                <a:schemeClr val="dk1"/>
              </a:buClr>
              <a:buSzPct val="100000"/>
              <a:buFont typeface="Arial"/>
              <a:buNone/>
            </a:pPr>
            <a:r>
              <a:rPr lang="en" sz="1100" dirty="0" smtClean="0">
                <a:solidFill>
                  <a:schemeClr val="dk1"/>
                </a:solidFill>
              </a:rPr>
              <a:t>- the benefits shared on this slide represent those achieved if Illinois were to reach the midpoint </a:t>
            </a:r>
            <a:r>
              <a:rPr lang="en" sz="1100" dirty="0">
                <a:solidFill>
                  <a:schemeClr val="dk1"/>
                </a:solidFill>
              </a:rPr>
              <a:t>goal </a:t>
            </a:r>
            <a:r>
              <a:rPr lang="en" sz="1100" dirty="0" smtClean="0">
                <a:solidFill>
                  <a:schemeClr val="dk1"/>
                </a:solidFill>
              </a:rPr>
              <a:t>of diverting 65%</a:t>
            </a:r>
          </a:p>
          <a:p>
            <a:pPr lvl="0" rtl="0">
              <a:spcBef>
                <a:spcPts val="0"/>
              </a:spcBef>
              <a:buClr>
                <a:schemeClr val="dk1"/>
              </a:buClr>
              <a:buSzPct val="100000"/>
              <a:buFont typeface="Arial"/>
              <a:buNone/>
            </a:pPr>
            <a:r>
              <a:rPr lang="en" sz="1100" dirty="0" smtClean="0">
                <a:solidFill>
                  <a:schemeClr val="dk1"/>
                </a:solidFill>
              </a:rPr>
              <a:t>- currently </a:t>
            </a:r>
            <a:r>
              <a:rPr lang="en" sz="1100" dirty="0">
                <a:solidFill>
                  <a:schemeClr val="dk1"/>
                </a:solidFill>
              </a:rPr>
              <a:t>about 15% of the combined residential and commercial amounts of material yard waste, food scraps, and compostable paper generated is being diverted</a:t>
            </a:r>
          </a:p>
          <a:p>
            <a:pPr lvl="0" rtl="0">
              <a:spcBef>
                <a:spcPts val="0"/>
              </a:spcBef>
              <a:buSzPct val="100000"/>
              <a:buNone/>
            </a:pPr>
            <a:endParaRPr lang="en" sz="1100" dirty="0" smtClean="0">
              <a:solidFill>
                <a:schemeClr val="dk1"/>
              </a:solidFill>
            </a:endParaRPr>
          </a:p>
          <a:p>
            <a:pPr lvl="0" rtl="0">
              <a:spcBef>
                <a:spcPts val="0"/>
              </a:spcBef>
              <a:buSzPct val="100000"/>
              <a:buNone/>
            </a:pPr>
            <a:r>
              <a:rPr lang="en" sz="1100" dirty="0" smtClean="0">
                <a:solidFill>
                  <a:schemeClr val="dk1"/>
                </a:solidFill>
              </a:rPr>
              <a:t>REVIEW PROJECTED BENEFITS</a:t>
            </a:r>
          </a:p>
          <a:p>
            <a:pPr lvl="0" rtl="0">
              <a:spcBef>
                <a:spcPts val="0"/>
              </a:spcBef>
              <a:buSzPct val="100000"/>
              <a:buNone/>
            </a:pPr>
            <a:endParaRPr lang="en" sz="1100" dirty="0" smtClean="0">
              <a:solidFill>
                <a:schemeClr val="dk1"/>
              </a:solidFill>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lang="en-US" b="1" dirty="0" smtClean="0">
                <a:sym typeface="Calibri"/>
              </a:rPr>
              <a:t>TRANSITION</a:t>
            </a:r>
            <a:r>
              <a:rPr lang="en-US" sz="1100" b="0" i="0" u="none" strike="noStrike" cap="none" dirty="0" smtClean="0">
                <a:solidFill>
                  <a:schemeClr val="dk1"/>
                </a:solidFill>
                <a:latin typeface="+mn-lt"/>
                <a:ea typeface="Calibri"/>
                <a:cs typeface="Calibri"/>
                <a:sym typeface="Calibri"/>
              </a:rPr>
              <a:t>: This report includes great detail about each of these findings and the resulting recommendations. I am only going to share the top level benefits related to Job Creation and State and Local Tax Revenue</a:t>
            </a:r>
            <a:r>
              <a:rPr lang="en-US" sz="1100" b="0" i="0" u="none" strike="noStrike" cap="none" baseline="0" dirty="0" smtClean="0">
                <a:solidFill>
                  <a:schemeClr val="dk1"/>
                </a:solidFill>
                <a:latin typeface="+mn-lt"/>
                <a:ea typeface="Calibri"/>
                <a:cs typeface="Calibri"/>
                <a:sym typeface="Calibri"/>
              </a:rPr>
              <a:t> today.</a:t>
            </a:r>
            <a:endParaRPr lang="en-US" sz="1100" b="0" i="0" u="none" strike="noStrike" cap="none" dirty="0" smtClean="0">
              <a:solidFill>
                <a:schemeClr val="dk1"/>
              </a:solidFill>
              <a:latin typeface="+mn-lt"/>
              <a:ea typeface="Calibri"/>
              <a:cs typeface="Calibri"/>
              <a:sym typeface="Calibri"/>
            </a:endParaRPr>
          </a:p>
          <a:p>
            <a:pPr lvl="0" rtl="0">
              <a:spcBef>
                <a:spcPts val="0"/>
              </a:spcBef>
              <a:buSzPct val="100000"/>
              <a:buNone/>
            </a:pPr>
            <a:endParaRPr lang="en" sz="1100" dirty="0">
              <a:solidFill>
                <a:schemeClr val="dk1"/>
              </a:solidFill>
            </a:endParaRPr>
          </a:p>
        </p:txBody>
      </p:sp>
      <p:sp>
        <p:nvSpPr>
          <p:cNvPr id="372" name="Shape 372"/>
          <p:cNvSpPr txBox="1">
            <a:spLocks noGrp="1"/>
          </p:cNvSpPr>
          <p:nvPr>
            <p:ph type="sldNum" idx="12"/>
          </p:nvPr>
        </p:nvSpPr>
        <p:spPr>
          <a:xfrm>
            <a:off x="3884613" y="8685214"/>
            <a:ext cx="2971800" cy="457200"/>
          </a:xfrm>
          <a:prstGeom prst="rect">
            <a:avLst/>
          </a:prstGeom>
          <a:noFill/>
          <a:ln>
            <a:noFill/>
          </a:ln>
        </p:spPr>
        <p:txBody>
          <a:bodyPr wrap="square" lIns="91300" tIns="45650" rIns="91300" bIns="4565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pPr marL="0" marR="0" lvl="0" indent="0" algn="r" rtl="0">
                <a:spcBef>
                  <a:spcPts val="0"/>
                </a:spcBef>
                <a:buSzPct val="25000"/>
                <a:buNone/>
              </a:pPr>
              <a:t>9</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4623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fld id="{125648E0-8D73-42BA-8A8D-D3FDED51D7BE}" type="datetime1">
              <a:rPr lang="en-US" smtClean="0"/>
              <a:pPr/>
              <a:t>10/25/17</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fld id="{292DC051-DFCF-48A0-976C-82EDCB419F46}"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fld id="{4FB617E7-C583-4A90-889A-B55599462C7B}" type="datetime1">
              <a:rPr lang="en-US" smtClean="0"/>
              <a:pPr/>
              <a:t>10/25/17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292DC051-DFCF-48A0-976C-82EDCB419F4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fld id="{0B4E7606-3F26-4C88-A5FF-7A75FE98187A}" type="datetime1">
              <a:rPr lang="en-US" smtClean="0"/>
              <a:pPr/>
              <a:t>10/25/17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292DC051-DFCF-48A0-976C-82EDCB419F4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8" name="Picture 7" descr="TagLo.jpg"/>
          <p:cNvPicPr>
            <a:picLocks noChangeAspect="1"/>
          </p:cNvPicPr>
          <p:nvPr userDrawn="1"/>
        </p:nvPicPr>
        <p:blipFill>
          <a:blip r:embed="rId2" cstate="print"/>
          <a:stretch>
            <a:fillRect/>
          </a:stretch>
        </p:blipFill>
        <p:spPr>
          <a:xfrm>
            <a:off x="457200" y="5943600"/>
            <a:ext cx="8096250" cy="304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217098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pic>
        <p:nvPicPr>
          <p:cNvPr id="6" name="Picture 1" descr="https://lh3.googleusercontent.com/BSKbaeOXq4ACd8_3lL3Rkc7u3-YMpakdajasx6ApisDyvhNziZpf_HlaO2D0LV6G62wsm3VSAIg712spIJW2uhXY5xMLRTOVVyEzJpBKA-mGUkKtRh6EY4Xj2EwNFCLy-Q"/>
          <p:cNvPicPr>
            <a:picLocks noChangeAspect="1" noChangeArrowheads="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15200" y="381000"/>
            <a:ext cx="1382986" cy="661528"/>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fld id="{BE39E500-411F-40F7-A4B4-A5175C7DB355}" type="datetime1">
              <a:rPr lang="en-US" smtClean="0"/>
              <a:pPr/>
              <a:t>10/25/17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292DC051-DFCF-48A0-976C-82EDCB419F46}"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fld id="{B14DACED-2134-4744-9495-3BC56915D5C5}" type="datetime1">
              <a:rPr lang="en-US" smtClean="0"/>
              <a:pPr/>
              <a:t>10/25/17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fld id="{292DC051-DFCF-48A0-976C-82EDCB419F4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fld id="{4D6E7639-1367-48BD-BB81-28B01CC2A7A9}" type="datetime1">
              <a:rPr lang="en-US" smtClean="0"/>
              <a:pPr/>
              <a:t>10/25/17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fld id="{292DC051-DFCF-48A0-976C-82EDCB419F4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fld id="{18BA50A9-8BE8-4373-B6B6-F7D3671F1876}" type="datetime1">
              <a:rPr lang="en-US" smtClean="0"/>
              <a:pPr/>
              <a:t>10/25/17</a:t>
            </a:fld>
            <a:endParaRPr lang="en-US" dirty="0"/>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292DC051-DFCF-48A0-976C-82EDCB419F46}"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fld id="{D0F16FB7-6856-4375-97E1-FCF681F19A6D}" type="datetime1">
              <a:rPr lang="en-US" smtClean="0"/>
              <a:pPr/>
              <a:t>10/25/17</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fld id="{292DC051-DFCF-48A0-976C-82EDCB419F4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2.pn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0.png"/></Relationships>
</file>

<file path=ppt/slides/_rels/slide23.xml.rels><?xml version="1.0" encoding="UTF-8" standalone="yes"?>
<Relationships xmlns="http://schemas.openxmlformats.org/package/2006/relationships"><Relationship Id="rId11" Type="http://schemas.openxmlformats.org/officeDocument/2006/relationships/image" Target="../media/image43.jpeg"/><Relationship Id="rId12" Type="http://schemas.openxmlformats.org/officeDocument/2006/relationships/image" Target="../media/image44.png"/><Relationship Id="rId13" Type="http://schemas.openxmlformats.org/officeDocument/2006/relationships/image" Target="../media/image45.png"/><Relationship Id="rId14" Type="http://schemas.openxmlformats.org/officeDocument/2006/relationships/image" Target="../media/image46.png"/><Relationship Id="rId15" Type="http://schemas.openxmlformats.org/officeDocument/2006/relationships/image" Target="../media/image47.png"/><Relationship Id="rId16" Type="http://schemas.openxmlformats.org/officeDocument/2006/relationships/image" Target="../media/image48.png"/><Relationship Id="rId17"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illinoiscomposts.org/" TargetMode="External"/><Relationship Id="rId4" Type="http://schemas.openxmlformats.org/officeDocument/2006/relationships/hyperlink" Target="http://illinoiscomposts.org/ifsc-blog" TargetMode="External"/><Relationship Id="rId5" Type="http://schemas.openxmlformats.org/officeDocument/2006/relationships/hyperlink" Target="http://www.facebook.com/IllinoisFoodScrapCoalition" TargetMode="External"/><Relationship Id="rId6" Type="http://schemas.openxmlformats.org/officeDocument/2006/relationships/hyperlink" Target="http://www.twitter.com/ILComposts" TargetMode="External"/><Relationship Id="rId7" Type="http://schemas.openxmlformats.org/officeDocument/2006/relationships/hyperlink" Target="http://www.youtube.com/user/IllinoisFSC" TargetMode="External"/><Relationship Id="rId8" Type="http://schemas.openxmlformats.org/officeDocument/2006/relationships/hyperlink" Target="https://www.linkedin.com/groups/8365760" TargetMode="External"/><Relationship Id="rId9" Type="http://schemas.openxmlformats.org/officeDocument/2006/relationships/image" Target="../media/image41.png"/><Relationship Id="rId10"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hyperlink" Target="mailto:susan@sevengenerationsahead.org" TargetMode="External"/><Relationship Id="rId4" Type="http://schemas.openxmlformats.org/officeDocument/2006/relationships/hyperlink" Target="mailto:wwillis@swalco.org" TargetMode="External"/><Relationship Id="rId5" Type="http://schemas.openxmlformats.org/officeDocument/2006/relationships/hyperlink" Target="mailto:JarlandJennifer@co.kane.il.us" TargetMode="External"/><Relationship Id="rId6" Type="http://schemas.openxmlformats.org/officeDocument/2006/relationships/hyperlink" Target="mailto:MGibson@dekalbcounty.org" TargetMode="External"/><Relationship Id="rId1" Type="http://schemas.openxmlformats.org/officeDocument/2006/relationships/slideLayout" Target="../slideLayouts/slideLayout2.xml"/><Relationship Id="rId2" Type="http://schemas.openxmlformats.org/officeDocument/2006/relationships/hyperlink" Target="mailto:illinoiscomposts@gmail.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9" Type="http://schemas.openxmlformats.org/officeDocument/2006/relationships/image" Target="../media/image17.jpeg"/><Relationship Id="rId10" Type="http://schemas.openxmlformats.org/officeDocument/2006/relationships/hyperlink" Target="http://illinoiscomposts.org/images/pdfs/Economic-Impact-Report.pdf" TargetMode="External"/><Relationship Id="rId11"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normAutofit fontScale="90000"/>
          </a:bodyPr>
          <a:lstStyle/>
          <a:p>
            <a:pPr eaLnBrk="1" hangingPunct="1"/>
            <a:r>
              <a:rPr lang="en-US" sz="2400" b="1" dirty="0">
                <a:solidFill>
                  <a:srgbClr val="993300"/>
                </a:solidFill>
                <a:latin typeface="Calibri" pitchFamily="34" charset="0"/>
              </a:rPr>
              <a:t/>
            </a:r>
            <a:br>
              <a:rPr lang="en-US" sz="2400" b="1" dirty="0">
                <a:solidFill>
                  <a:srgbClr val="993300"/>
                </a:solidFill>
                <a:latin typeface="Calibri" pitchFamily="34" charset="0"/>
              </a:rPr>
            </a:br>
            <a:r>
              <a:rPr lang="en-US" sz="2400" b="1" dirty="0">
                <a:solidFill>
                  <a:srgbClr val="993300"/>
                </a:solidFill>
                <a:latin typeface="Calibri" pitchFamily="34" charset="0"/>
              </a:rPr>
              <a:t/>
            </a:r>
            <a:br>
              <a:rPr lang="en-US" sz="2400" b="1" dirty="0">
                <a:solidFill>
                  <a:srgbClr val="993300"/>
                </a:solidFill>
                <a:latin typeface="Calibri" pitchFamily="34" charset="0"/>
              </a:rPr>
            </a:br>
            <a:r>
              <a:rPr lang="en-US" sz="2400" b="1" dirty="0">
                <a:solidFill>
                  <a:srgbClr val="993300"/>
                </a:solidFill>
                <a:latin typeface="Calibri" pitchFamily="34" charset="0"/>
              </a:rPr>
              <a:t/>
            </a:r>
            <a:br>
              <a:rPr lang="en-US" sz="2400" b="1" dirty="0">
                <a:solidFill>
                  <a:srgbClr val="993300"/>
                </a:solidFill>
                <a:latin typeface="Calibri" pitchFamily="34" charset="0"/>
              </a:rPr>
            </a:br>
            <a:r>
              <a:rPr lang="en-US" sz="2400" b="1" dirty="0">
                <a:solidFill>
                  <a:srgbClr val="993300"/>
                </a:solidFill>
                <a:latin typeface="Calibri" pitchFamily="34" charset="0"/>
              </a:rPr>
              <a:t/>
            </a:r>
            <a:br>
              <a:rPr lang="en-US" sz="2400" b="1" dirty="0">
                <a:solidFill>
                  <a:srgbClr val="993300"/>
                </a:solidFill>
                <a:latin typeface="Calibri" pitchFamily="34" charset="0"/>
              </a:rPr>
            </a:br>
            <a:r>
              <a:rPr lang="en-US" sz="2400" b="1" dirty="0">
                <a:solidFill>
                  <a:srgbClr val="993300"/>
                </a:solidFill>
                <a:latin typeface="Calibri" pitchFamily="34" charset="0"/>
              </a:rPr>
              <a:t/>
            </a:r>
            <a:br>
              <a:rPr lang="en-US" sz="2400" b="1" dirty="0">
                <a:solidFill>
                  <a:srgbClr val="993300"/>
                </a:solidFill>
                <a:latin typeface="Calibri" pitchFamily="34" charset="0"/>
              </a:rPr>
            </a:br>
            <a:r>
              <a:rPr lang="en-US" sz="2400" b="1" dirty="0">
                <a:solidFill>
                  <a:srgbClr val="993300"/>
                </a:solidFill>
                <a:latin typeface="Calibri" pitchFamily="34" charset="0"/>
              </a:rPr>
              <a:t/>
            </a:r>
            <a:br>
              <a:rPr lang="en-US" sz="2400" b="1" dirty="0">
                <a:solidFill>
                  <a:srgbClr val="993300"/>
                </a:solidFill>
                <a:latin typeface="Calibri" pitchFamily="34" charset="0"/>
              </a:rPr>
            </a:br>
            <a:r>
              <a:rPr lang="en-US" sz="2400" b="1" dirty="0">
                <a:solidFill>
                  <a:srgbClr val="993300"/>
                </a:solidFill>
                <a:latin typeface="Calibri" pitchFamily="34" charset="0"/>
              </a:rPr>
              <a:t/>
            </a:r>
            <a:br>
              <a:rPr lang="en-US" sz="2400" b="1" dirty="0">
                <a:solidFill>
                  <a:srgbClr val="993300"/>
                </a:solidFill>
                <a:latin typeface="Calibri" pitchFamily="34" charset="0"/>
              </a:rPr>
            </a:br>
            <a:r>
              <a:rPr lang="en-US" sz="2400" b="1" dirty="0">
                <a:solidFill>
                  <a:srgbClr val="993300"/>
                </a:solidFill>
                <a:latin typeface="Calibri" pitchFamily="34" charset="0"/>
              </a:rPr>
              <a:t/>
            </a:r>
            <a:br>
              <a:rPr lang="en-US" sz="2400" b="1" dirty="0">
                <a:solidFill>
                  <a:srgbClr val="993300"/>
                </a:solidFill>
                <a:latin typeface="Calibri" pitchFamily="34" charset="0"/>
              </a:rPr>
            </a:br>
            <a:r>
              <a:rPr lang="en-US" sz="2400" b="1" dirty="0">
                <a:solidFill>
                  <a:srgbClr val="993300"/>
                </a:solidFill>
                <a:latin typeface="Calibri" pitchFamily="34" charset="0"/>
              </a:rPr>
              <a:t/>
            </a:r>
            <a:br>
              <a:rPr lang="en-US" sz="2400" b="1" dirty="0">
                <a:solidFill>
                  <a:srgbClr val="993300"/>
                </a:solidFill>
                <a:latin typeface="Calibri" pitchFamily="34" charset="0"/>
              </a:rPr>
            </a:br>
            <a:endParaRPr lang="en-US" sz="3200" dirty="0">
              <a:latin typeface="Perpetua" pitchFamily="18" charset="0"/>
            </a:endParaRPr>
          </a:p>
        </p:txBody>
      </p:sp>
      <p:sp>
        <p:nvSpPr>
          <p:cNvPr id="10243" name="Rectangle 3"/>
          <p:cNvSpPr>
            <a:spLocks noGrp="1" noChangeArrowheads="1"/>
          </p:cNvSpPr>
          <p:nvPr>
            <p:ph type="subTitle" idx="1"/>
          </p:nvPr>
        </p:nvSpPr>
        <p:spPr>
          <a:xfrm>
            <a:off x="457200" y="3429000"/>
            <a:ext cx="8153400" cy="1752600"/>
          </a:xfrm>
        </p:spPr>
        <p:txBody>
          <a:bodyPr/>
          <a:lstStyle/>
          <a:p>
            <a:pPr eaLnBrk="1" hangingPunct="1"/>
            <a:endParaRPr lang="en-US" dirty="0"/>
          </a:p>
          <a:p>
            <a:pPr eaLnBrk="1" hangingPunct="1"/>
            <a:endParaRPr lang="en-US" dirty="0">
              <a:latin typeface="Calibri" pitchFamily="34" charset="0"/>
            </a:endParaRPr>
          </a:p>
        </p:txBody>
      </p:sp>
      <p:sp>
        <p:nvSpPr>
          <p:cNvPr id="10245" name="Text Box 5"/>
          <p:cNvSpPr txBox="1">
            <a:spLocks noChangeArrowheads="1"/>
          </p:cNvSpPr>
          <p:nvPr/>
        </p:nvSpPr>
        <p:spPr bwMode="auto">
          <a:xfrm>
            <a:off x="4680024" y="3117344"/>
            <a:ext cx="3420035" cy="3139321"/>
          </a:xfrm>
          <a:prstGeom prst="rect">
            <a:avLst/>
          </a:prstGeom>
          <a:noFill/>
          <a:ln w="9525">
            <a:noFill/>
            <a:miter lim="800000"/>
            <a:headEnd/>
            <a:tailEnd/>
          </a:ln>
        </p:spPr>
        <p:txBody>
          <a:bodyPr wrap="square" anchor="t">
            <a:spAutoFit/>
          </a:bodyPr>
          <a:lstStyle/>
          <a:p>
            <a:r>
              <a:rPr lang="en-US" sz="2400" b="1" dirty="0"/>
              <a:t>Getting Down &amp; Dirty: </a:t>
            </a:r>
          </a:p>
          <a:p>
            <a:endParaRPr lang="en-US" sz="2400" b="1" dirty="0"/>
          </a:p>
          <a:p>
            <a:r>
              <a:rPr lang="en-US" sz="2000" b="1" dirty="0"/>
              <a:t>The Economic Impact &amp; End Market Development</a:t>
            </a:r>
          </a:p>
          <a:p>
            <a:r>
              <a:rPr lang="en-US" sz="2000" b="1" dirty="0"/>
              <a:t>of Food Scrap Diversion </a:t>
            </a:r>
          </a:p>
          <a:p>
            <a:r>
              <a:rPr lang="en-US" sz="2000" b="1" dirty="0"/>
              <a:t>in Illinois</a:t>
            </a:r>
          </a:p>
          <a:p>
            <a:endParaRPr lang="en-US" sz="2400" b="1" dirty="0"/>
          </a:p>
          <a:p>
            <a:endParaRPr lang="en-US" sz="2400" b="1" dirty="0"/>
          </a:p>
          <a:p>
            <a:endParaRPr lang="en-US" sz="2200" b="1" dirty="0"/>
          </a:p>
        </p:txBody>
      </p:sp>
      <p:pic>
        <p:nvPicPr>
          <p:cNvPr id="3073" name="Picture 1" descr="http://www.oak-park.us/FYI/M12/image/qwdspacer.gif"/>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42988" y="2778125"/>
            <a:ext cx="114300" cy="114300"/>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8" name="Picture 1" descr="https://lh3.googleusercontent.com/BSKbaeOXq4ACd8_3lL3Rkc7u3-YMpakdajasx6ApisDyvhNziZpf_HlaO2D0LV6G62wsm3VSAIg712spIJW2uhXY5xMLRTOVVyEzJpBKA-mGUkKtRh6EY4Xj2EwNFCLy-Q"/>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72493" y="764430"/>
            <a:ext cx="2765973" cy="1323057"/>
          </a:xfrm>
          <a:prstGeom prst="rect">
            <a:avLst/>
          </a:prstGeom>
          <a:noFill/>
          <a:ln>
            <a:noFill/>
          </a:ln>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 xmlns:a14="http://schemas.microsoft.com/office/drawing/2010/main"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pic>
        <p:nvPicPr>
          <p:cNvPr id="9" name="Picture 4" descr="Compost - Food off Plate"/>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71600" y="223808"/>
            <a:ext cx="1536700" cy="1152525"/>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10" name="Picture 6" descr="Compost - Food Scraps"/>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51260" y="1599105"/>
            <a:ext cx="1577379" cy="1041072"/>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11" name="Picture 8" descr="Compost - Windrows"/>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59281" y="2892425"/>
            <a:ext cx="1577379" cy="1183035"/>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pic>
        <p:nvPicPr>
          <p:cNvPr id="12" name="Picture 10" descr="Compost Soil in Hands"/>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416948" y="4278768"/>
            <a:ext cx="1491352" cy="1297478"/>
          </a:xfrm>
          <a:prstGeom prst="rect">
            <a:avLst/>
          </a:prstGeom>
          <a:noFill/>
          <a:extLst>
            <a:ext uri="{909E8E84-426E-40dd-AFC4-6F175D3DCCD1}">
              <a14:hiddenFill xmlns="" xmlns:a14="http://schemas.microsoft.com/office/drawing/2010/main" xmlns:p="http://schemas.openxmlformats.org/presentationml/2006/main" xmlns:r="http://schemas.openxmlformats.org/officeDocument/2006/relationships" xmlns:a="http://schemas.openxmlformats.org/drawingml/2006/main">
                <a:solidFill>
                  <a:srgbClr val="FFFFFF"/>
                </a:solidFill>
              </a14:hiddenFill>
            </a:ext>
          </a:extLst>
        </p:spPr>
      </p:pic>
      <p:sp>
        <p:nvSpPr>
          <p:cNvPr id="2" name="TextBox 1"/>
          <p:cNvSpPr txBox="1"/>
          <p:nvPr/>
        </p:nvSpPr>
        <p:spPr>
          <a:xfrm>
            <a:off x="136337" y="5902124"/>
            <a:ext cx="4379634" cy="646331"/>
          </a:xfrm>
          <a:prstGeom prst="rect">
            <a:avLst/>
          </a:prstGeom>
          <a:noFill/>
        </p:spPr>
        <p:txBody>
          <a:bodyPr wrap="square" rtlCol="0" anchor="t">
            <a:spAutoFit/>
          </a:bodyPr>
          <a:lstStyle/>
          <a:p>
            <a:r>
              <a:rPr lang="en-US" u="sng" dirty="0"/>
              <a:t>Presented by</a:t>
            </a:r>
            <a:endParaRPr lang="en-US" dirty="0"/>
          </a:p>
          <a:p>
            <a:r>
              <a:rPr lang="en-US" dirty="0"/>
              <a:t>The Illinois Food Scrap Coalition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7776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609600" y="809784"/>
            <a:ext cx="7924800" cy="571500"/>
          </a:xfrm>
          <a:prstGeom prst="rect">
            <a:avLst/>
          </a:prstGeom>
          <a:noFill/>
          <a:ln>
            <a:noFill/>
          </a:ln>
        </p:spPr>
        <p:txBody>
          <a:bodyPr vert="horz" wrap="square" lIns="91425" tIns="45700" rIns="91425" bIns="45700" rtlCol="0" anchor="b" anchorCtr="0">
            <a:noAutofit/>
          </a:bodyPr>
          <a:lstStyle/>
          <a:p>
            <a:pPr>
              <a:spcBef>
                <a:spcPts val="0"/>
              </a:spcBef>
              <a:buClr>
                <a:schemeClr val="dk1"/>
              </a:buClr>
              <a:buSzPct val="25000"/>
            </a:pPr>
            <a:r>
              <a:rPr lang="en" sz="3600" b="1" dirty="0">
                <a:solidFill>
                  <a:schemeClr val="dk1"/>
                </a:solidFill>
              </a:rPr>
              <a:t>Job Creation</a:t>
            </a:r>
          </a:p>
        </p:txBody>
      </p:sp>
      <p:sp>
        <p:nvSpPr>
          <p:cNvPr id="367" name="Shape 367"/>
          <p:cNvSpPr txBox="1">
            <a:spLocks noGrp="1"/>
          </p:cNvSpPr>
          <p:nvPr>
            <p:ph type="body" idx="1"/>
          </p:nvPr>
        </p:nvSpPr>
        <p:spPr>
          <a:xfrm>
            <a:off x="594361" y="1502718"/>
            <a:ext cx="7543800" cy="3130800"/>
          </a:xfrm>
          <a:prstGeom prst="rect">
            <a:avLst/>
          </a:prstGeom>
          <a:noFill/>
          <a:ln>
            <a:noFill/>
          </a:ln>
        </p:spPr>
        <p:txBody>
          <a:bodyPr vert="horz" wrap="square" lIns="91425" tIns="45700" rIns="91425" bIns="45700" rtlCol="0" anchor="t" anchorCtr="0">
            <a:noAutofit/>
          </a:bodyPr>
          <a:lstStyle/>
          <a:p>
            <a:pPr marL="466725" indent="-395097">
              <a:lnSpc>
                <a:spcPct val="115000"/>
              </a:lnSpc>
              <a:spcBef>
                <a:spcPts val="0"/>
              </a:spcBef>
              <a:spcAft>
                <a:spcPts val="1600"/>
              </a:spcAft>
              <a:buClr>
                <a:schemeClr val="dk1"/>
              </a:buClr>
              <a:buSzPct val="100000"/>
              <a:buFont typeface="Century Gothic"/>
            </a:pPr>
            <a:r>
              <a:rPr lang="en" sz="2000" dirty="0">
                <a:solidFill>
                  <a:schemeClr val="dk1"/>
                </a:solidFill>
              </a:rPr>
              <a:t>New industries: </a:t>
            </a:r>
            <a:r>
              <a:rPr lang="en" sz="2000" b="1" dirty="0">
                <a:solidFill>
                  <a:schemeClr val="dk1"/>
                </a:solidFill>
              </a:rPr>
              <a:t>urban food scrap processors</a:t>
            </a:r>
            <a:r>
              <a:rPr lang="en" sz="2000" dirty="0">
                <a:solidFill>
                  <a:schemeClr val="dk1"/>
                </a:solidFill>
              </a:rPr>
              <a:t> and </a:t>
            </a:r>
            <a:r>
              <a:rPr lang="en" sz="2000" b="1" dirty="0">
                <a:solidFill>
                  <a:schemeClr val="dk1"/>
                </a:solidFill>
              </a:rPr>
              <a:t>rural compost spreaders</a:t>
            </a:r>
            <a:r>
              <a:rPr lang="en" sz="2000" dirty="0">
                <a:solidFill>
                  <a:schemeClr val="dk1"/>
                </a:solidFill>
              </a:rPr>
              <a:t>. Opportunities for in-state manufacturing, locally sustained jobs, and increased revenue that will remain within Illinois.</a:t>
            </a:r>
          </a:p>
          <a:p>
            <a:pPr marL="466725" indent="-395097">
              <a:lnSpc>
                <a:spcPct val="115000"/>
              </a:lnSpc>
              <a:spcBef>
                <a:spcPts val="0"/>
              </a:spcBef>
              <a:spcAft>
                <a:spcPts val="1600"/>
              </a:spcAft>
              <a:buClr>
                <a:schemeClr val="dk1"/>
              </a:buClr>
              <a:buSzPct val="100000"/>
              <a:buFont typeface="Century Gothic"/>
            </a:pPr>
            <a:r>
              <a:rPr lang="en" sz="2000" dirty="0">
                <a:solidFill>
                  <a:schemeClr val="dk1"/>
                </a:solidFill>
              </a:rPr>
              <a:t>On a per-ton basis, composting in Illinois </a:t>
            </a:r>
            <a:r>
              <a:rPr lang="en" sz="2000" b="1" dirty="0">
                <a:solidFill>
                  <a:schemeClr val="dk1"/>
                </a:solidFill>
              </a:rPr>
              <a:t>employs 5 times more workers</a:t>
            </a:r>
            <a:r>
              <a:rPr lang="en" sz="2000" dirty="0">
                <a:solidFill>
                  <a:schemeClr val="dk1"/>
                </a:solidFill>
              </a:rPr>
              <a:t> than landfilling.</a:t>
            </a:r>
          </a:p>
          <a:p>
            <a:pPr marL="466725" indent="-395097">
              <a:lnSpc>
                <a:spcPct val="115000"/>
              </a:lnSpc>
              <a:spcBef>
                <a:spcPts val="0"/>
              </a:spcBef>
              <a:spcAft>
                <a:spcPts val="1600"/>
              </a:spcAft>
              <a:buClr>
                <a:schemeClr val="dk1"/>
              </a:buClr>
              <a:buSzPct val="100000"/>
              <a:buFont typeface="Century Gothic"/>
            </a:pPr>
            <a:r>
              <a:rPr lang="en" sz="2000" dirty="0">
                <a:solidFill>
                  <a:schemeClr val="dk1"/>
                </a:solidFill>
              </a:rPr>
              <a:t>For every 12,250 tons of organics processed, </a:t>
            </a:r>
            <a:r>
              <a:rPr lang="en" sz="2000" b="1" dirty="0">
                <a:solidFill>
                  <a:schemeClr val="dk1"/>
                </a:solidFill>
              </a:rPr>
              <a:t>1 new business</a:t>
            </a:r>
            <a:r>
              <a:rPr lang="en" sz="2000" dirty="0">
                <a:solidFill>
                  <a:schemeClr val="dk1"/>
                </a:solidFill>
              </a:rPr>
              <a:t> will be created and will sustain </a:t>
            </a:r>
            <a:r>
              <a:rPr lang="en" sz="2000" b="1" dirty="0">
                <a:solidFill>
                  <a:schemeClr val="dk1"/>
                </a:solidFill>
              </a:rPr>
              <a:t>18.3 employees annually</a:t>
            </a:r>
            <a:r>
              <a:rPr lang="en" sz="2000" dirty="0">
                <a:solidFill>
                  <a:schemeClr val="dk1"/>
                </a:solidFill>
              </a:rPr>
              <a:t> with an average salary of $50k.</a:t>
            </a:r>
          </a:p>
        </p:txBody>
      </p:sp>
      <p:pic>
        <p:nvPicPr>
          <p:cNvPr id="4" name="Picture 3"/>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6299" r="4753"/>
          <a:stretch/>
        </p:blipFill>
        <p:spPr>
          <a:xfrm>
            <a:off x="6698274" y="5167936"/>
            <a:ext cx="1810726" cy="1193017"/>
          </a:xfrm>
          <a:prstGeom prst="rect">
            <a:avLst/>
          </a:prstGeom>
          <a:ln>
            <a:solidFill>
              <a:schemeClr val="tx1"/>
            </a:solidFill>
          </a:ln>
        </p:spPr>
      </p:pic>
      <p:pic>
        <p:nvPicPr>
          <p:cNvPr id="1026" name="Picture 2" descr="Image result for collective resource image"/>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1" y="5236434"/>
            <a:ext cx="2209800" cy="111943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8" name="Picture 4" descr="Image result for compost supply job illinois"/>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52985" y="5187346"/>
            <a:ext cx="2435225" cy="121761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3413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7582" y="228600"/>
            <a:ext cx="7024744" cy="1143000"/>
          </a:xfrm>
        </p:spPr>
        <p:txBody>
          <a:bodyPr/>
          <a:lstStyle/>
          <a:p>
            <a:r>
              <a:rPr lang="en-US" b="1" dirty="0" smtClean="0">
                <a:solidFill>
                  <a:schemeClr val="tx1"/>
                </a:solidFill>
              </a:rPr>
              <a:t>Recommended Programs</a:t>
            </a:r>
            <a:endParaRPr lang="en-US" b="1" dirty="0">
              <a:solidFill>
                <a:schemeClr val="tx1"/>
              </a:solidFill>
            </a:endParaRPr>
          </a:p>
        </p:txBody>
      </p:sp>
      <p:sp>
        <p:nvSpPr>
          <p:cNvPr id="5" name="Rectangle 4"/>
          <p:cNvSpPr/>
          <p:nvPr/>
        </p:nvSpPr>
        <p:spPr>
          <a:xfrm>
            <a:off x="-6629400" y="2514600"/>
            <a:ext cx="6477000" cy="923330"/>
          </a:xfrm>
          <a:prstGeom prst="rect">
            <a:avLst/>
          </a:prstGeom>
        </p:spPr>
        <p:txBody>
          <a:bodyPr wrap="square">
            <a:spAutoFit/>
          </a:bodyPr>
          <a:lstStyle/>
          <a:p>
            <a:pPr marL="285750" indent="-285750">
              <a:buFont typeface="Arial" panose="020B0604020202020204" pitchFamily="34" charset="0"/>
              <a:buChar char="•"/>
            </a:pPr>
            <a:r>
              <a:rPr lang="en-US" dirty="0" smtClean="0"/>
              <a:t>:</a:t>
            </a:r>
          </a:p>
          <a:p>
            <a:pPr marL="285750" indent="-285750">
              <a:buFont typeface="Arial" panose="020B0604020202020204" pitchFamily="34" charset="0"/>
              <a:buChar char="•"/>
            </a:pPr>
            <a:r>
              <a:rPr lang="en-US" dirty="0" smtClean="0"/>
              <a:t>: :</a:t>
            </a:r>
          </a:p>
          <a:p>
            <a:pPr marL="285750" indent="-285750">
              <a:buFont typeface="Arial" panose="020B0604020202020204" pitchFamily="34" charset="0"/>
              <a:buChar char="•"/>
            </a:pPr>
            <a:r>
              <a:rPr lang="en-US" dirty="0" smtClean="0"/>
              <a: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12870376"/>
              </p:ext>
            </p:extLst>
          </p:nvPr>
        </p:nvGraphicFramePr>
        <p:xfrm>
          <a:off x="685800" y="1397000"/>
          <a:ext cx="7924800" cy="4946850"/>
        </p:xfrm>
        <a:graphic>
          <a:graphicData uri="http://schemas.openxmlformats.org/drawingml/2006/table">
            <a:tbl>
              <a:tblPr firstRow="1" bandRow="1">
                <a:tableStyleId>{5C22544A-7EE6-4342-B048-85BDC9FD1C3A}</a:tableStyleId>
              </a:tblPr>
              <a:tblGrid>
                <a:gridCol w="2295086"/>
                <a:gridCol w="5629714"/>
              </a:tblGrid>
              <a:tr h="745958">
                <a:tc>
                  <a:txBody>
                    <a:bodyPr/>
                    <a:lstStyle/>
                    <a:p>
                      <a:r>
                        <a:rPr lang="en-US" dirty="0" smtClean="0"/>
                        <a:t>Program</a:t>
                      </a:r>
                      <a:endParaRPr lang="en-US" dirty="0"/>
                    </a:p>
                  </a:txBody>
                  <a:tcPr/>
                </a:tc>
                <a:tc>
                  <a:txBody>
                    <a:bodyPr/>
                    <a:lstStyle/>
                    <a:p>
                      <a:r>
                        <a:rPr lang="en-US" dirty="0" smtClean="0"/>
                        <a:t>Description</a:t>
                      </a:r>
                      <a:endParaRPr lang="en-US" dirty="0"/>
                    </a:p>
                  </a:txBody>
                  <a:tcPr/>
                </a:tc>
              </a:tr>
              <a:tr h="1326147">
                <a:tc>
                  <a:txBody>
                    <a:bodyPr/>
                    <a:lstStyle/>
                    <a:p>
                      <a:r>
                        <a:rPr lang="en-US" dirty="0" smtClean="0"/>
                        <a:t>Tip Fee Incentives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Additional fees (such as a State Solid Waste Fee) added (or raised) on landfilled materials to increase the cost of using this waste stream and make the non-taxed streams, such as composting, more financially attractive. </a:t>
                      </a:r>
                    </a:p>
                  </a:txBody>
                  <a:tcPr/>
                </a:tc>
              </a:tr>
              <a:tr h="745958">
                <a:tc>
                  <a:txBody>
                    <a:bodyPr/>
                    <a:lstStyle/>
                    <a:p>
                      <a:r>
                        <a:rPr lang="en-US" dirty="0" smtClean="0"/>
                        <a:t>Diversion goal</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Set a statewide diversion goal for compostable material.</a:t>
                      </a:r>
                    </a:p>
                  </a:txBody>
                  <a:tcPr/>
                </a:tc>
              </a:tr>
              <a:tr h="828842">
                <a:tc>
                  <a:txBody>
                    <a:bodyPr/>
                    <a:lstStyle/>
                    <a:p>
                      <a:r>
                        <a:rPr lang="en-US" dirty="0" smtClean="0"/>
                        <a:t>“Piggy back” on existing yard waste landfill ban</a:t>
                      </a:r>
                      <a:endParaRPr lang="en-US" dirty="0"/>
                    </a:p>
                  </a:txBody>
                  <a:tcPr/>
                </a:tc>
                <a:tc>
                  <a:txBody>
                    <a:bodyPr/>
                    <a:lstStyle/>
                    <a:p>
                      <a:r>
                        <a:rPr lang="en-US" dirty="0" smtClean="0"/>
                        <a:t>Adding food scraps as an additional item to the existing yard waste landfill ban to capitalize, or “Piggy-Back” on existing infrastructure. </a:t>
                      </a:r>
                      <a:endParaRPr lang="en-US" dirty="0"/>
                    </a:p>
                  </a:txBody>
                  <a:tcPr/>
                </a:tc>
              </a:tr>
              <a:tr h="1077495">
                <a:tc>
                  <a:txBody>
                    <a:bodyPr/>
                    <a:lstStyle/>
                    <a:p>
                      <a:r>
                        <a:rPr lang="en-US" dirty="0" smtClean="0"/>
                        <a:t>Pay-As-You-Throw (PAYT) Residential</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Volume-based program for trash fees with recycling or organics embedded (included in the trash bill at no additional cost)</a:t>
                      </a:r>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0388436"/>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609600" y="1026900"/>
            <a:ext cx="7924800" cy="571500"/>
          </a:xfrm>
          <a:prstGeom prst="rect">
            <a:avLst/>
          </a:prstGeom>
          <a:noFill/>
          <a:ln>
            <a:noFill/>
          </a:ln>
        </p:spPr>
        <p:txBody>
          <a:bodyPr vert="horz" wrap="square" lIns="91425" tIns="45700" rIns="91425" bIns="45700" rtlCol="0" anchor="b" anchorCtr="0">
            <a:noAutofit/>
          </a:bodyPr>
          <a:lstStyle/>
          <a:p>
            <a:pPr>
              <a:spcBef>
                <a:spcPts val="0"/>
              </a:spcBef>
              <a:buClr>
                <a:schemeClr val="dk1"/>
              </a:buClr>
              <a:buSzPct val="25000"/>
            </a:pPr>
            <a:r>
              <a:rPr lang="en" sz="3600" b="1" dirty="0">
                <a:solidFill>
                  <a:schemeClr val="dk1"/>
                </a:solidFill>
              </a:rPr>
              <a:t>State and Local Tax Revenue</a:t>
            </a:r>
          </a:p>
        </p:txBody>
      </p:sp>
      <p:sp>
        <p:nvSpPr>
          <p:cNvPr id="385" name="Shape 385"/>
          <p:cNvSpPr txBox="1">
            <a:spLocks noGrp="1"/>
          </p:cNvSpPr>
          <p:nvPr>
            <p:ph type="body" idx="1"/>
          </p:nvPr>
        </p:nvSpPr>
        <p:spPr>
          <a:xfrm>
            <a:off x="619760" y="1981200"/>
            <a:ext cx="7543800" cy="2158800"/>
          </a:xfrm>
          <a:prstGeom prst="rect">
            <a:avLst/>
          </a:prstGeom>
          <a:noFill/>
          <a:ln>
            <a:noFill/>
          </a:ln>
        </p:spPr>
        <p:txBody>
          <a:bodyPr vert="horz" wrap="square" lIns="91425" tIns="45700" rIns="91425" bIns="45700" rtlCol="0" anchor="t" anchorCtr="0">
            <a:noAutofit/>
          </a:bodyPr>
          <a:lstStyle/>
          <a:p>
            <a:pPr marL="88900" indent="0">
              <a:lnSpc>
                <a:spcPct val="115000"/>
              </a:lnSpc>
              <a:spcBef>
                <a:spcPts val="0"/>
              </a:spcBef>
              <a:spcAft>
                <a:spcPts val="1600"/>
              </a:spcAft>
              <a:buClr>
                <a:schemeClr val="dk1"/>
              </a:buClr>
              <a:buSzPct val="100000"/>
              <a:buNone/>
            </a:pPr>
            <a:r>
              <a:rPr lang="en" sz="2200" b="1" dirty="0" smtClean="0">
                <a:solidFill>
                  <a:schemeClr val="dk1"/>
                </a:solidFill>
              </a:rPr>
              <a:t>2015 (15% of organics composted)</a:t>
            </a:r>
          </a:p>
          <a:p>
            <a:pPr marL="457200" indent="-368300">
              <a:lnSpc>
                <a:spcPct val="115000"/>
              </a:lnSpc>
              <a:spcBef>
                <a:spcPts val="0"/>
              </a:spcBef>
              <a:spcAft>
                <a:spcPts val="1600"/>
              </a:spcAft>
              <a:buClr>
                <a:schemeClr val="dk1"/>
              </a:buClr>
              <a:buSzPct val="100000"/>
              <a:buFont typeface="Arial"/>
              <a:buChar char="●"/>
            </a:pPr>
            <a:r>
              <a:rPr lang="en-US" sz="2200" dirty="0" smtClean="0">
                <a:solidFill>
                  <a:schemeClr val="dk1"/>
                </a:solidFill>
              </a:rPr>
              <a:t>C</a:t>
            </a:r>
            <a:r>
              <a:rPr lang="en" sz="2200" dirty="0" smtClean="0">
                <a:solidFill>
                  <a:schemeClr val="dk1"/>
                </a:solidFill>
              </a:rPr>
              <a:t>ompost sector is adding $35 million in value to Illinois state economy</a:t>
            </a:r>
          </a:p>
          <a:p>
            <a:pPr marL="88900" indent="0">
              <a:lnSpc>
                <a:spcPct val="115000"/>
              </a:lnSpc>
              <a:spcBef>
                <a:spcPts val="0"/>
              </a:spcBef>
              <a:spcAft>
                <a:spcPts val="1600"/>
              </a:spcAft>
              <a:buClr>
                <a:schemeClr val="dk1"/>
              </a:buClr>
              <a:buSzPct val="100000"/>
              <a:buNone/>
            </a:pPr>
            <a:endParaRPr lang="en" sz="400" dirty="0" smtClean="0">
              <a:solidFill>
                <a:schemeClr val="dk1"/>
              </a:solidFill>
            </a:endParaRPr>
          </a:p>
          <a:p>
            <a:pPr marL="88900" indent="0">
              <a:lnSpc>
                <a:spcPct val="115000"/>
              </a:lnSpc>
              <a:spcBef>
                <a:spcPts val="0"/>
              </a:spcBef>
              <a:spcAft>
                <a:spcPts val="1600"/>
              </a:spcAft>
              <a:buClr>
                <a:schemeClr val="dk1"/>
              </a:buClr>
              <a:buSzPct val="100000"/>
              <a:buNone/>
            </a:pPr>
            <a:r>
              <a:rPr lang="en" sz="2200" b="1" dirty="0" smtClean="0">
                <a:solidFill>
                  <a:schemeClr val="dk1"/>
                </a:solidFill>
              </a:rPr>
              <a:t>Projected revenue for 35-85% of organics composted</a:t>
            </a:r>
          </a:p>
          <a:p>
            <a:pPr marL="457200" indent="-368300">
              <a:lnSpc>
                <a:spcPct val="115000"/>
              </a:lnSpc>
              <a:spcBef>
                <a:spcPts val="0"/>
              </a:spcBef>
              <a:spcAft>
                <a:spcPts val="1600"/>
              </a:spcAft>
              <a:buClr>
                <a:schemeClr val="dk1"/>
              </a:buClr>
              <a:buSzPct val="100000"/>
              <a:buFont typeface="Arial"/>
              <a:buChar char="●"/>
            </a:pPr>
            <a:r>
              <a:rPr lang="en-US" sz="2000" dirty="0" smtClean="0">
                <a:solidFill>
                  <a:schemeClr val="tx1"/>
                </a:solidFill>
              </a:rPr>
              <a:t>Local </a:t>
            </a:r>
            <a:r>
              <a:rPr lang="en-US" sz="2000" dirty="0">
                <a:solidFill>
                  <a:schemeClr val="tx1"/>
                </a:solidFill>
              </a:rPr>
              <a:t>and state </a:t>
            </a:r>
            <a:r>
              <a:rPr lang="en-US" sz="2000" dirty="0" smtClean="0">
                <a:solidFill>
                  <a:schemeClr val="tx1"/>
                </a:solidFill>
              </a:rPr>
              <a:t>level total </a:t>
            </a:r>
            <a:r>
              <a:rPr lang="en-US" sz="2000" dirty="0">
                <a:solidFill>
                  <a:schemeClr val="tx1"/>
                </a:solidFill>
              </a:rPr>
              <a:t>tax </a:t>
            </a:r>
            <a:r>
              <a:rPr lang="en-US" sz="2000" dirty="0" smtClean="0">
                <a:solidFill>
                  <a:schemeClr val="tx1"/>
                </a:solidFill>
              </a:rPr>
              <a:t>revenues would increase </a:t>
            </a:r>
            <a:r>
              <a:rPr lang="en-US" sz="2000" dirty="0">
                <a:solidFill>
                  <a:schemeClr val="tx1"/>
                </a:solidFill>
              </a:rPr>
              <a:t>by a range of $3 million - $13.6 million </a:t>
            </a:r>
            <a:endParaRPr lang="en" sz="2200" dirty="0">
              <a:solidFill>
                <a:schemeClr val="tx1"/>
              </a:solidFill>
            </a:endParaRPr>
          </a:p>
          <a:p>
            <a:pPr marL="457200" indent="-368300">
              <a:lnSpc>
                <a:spcPct val="115000"/>
              </a:lnSpc>
              <a:spcBef>
                <a:spcPts val="0"/>
              </a:spcBef>
              <a:spcAft>
                <a:spcPts val="1600"/>
              </a:spcAft>
              <a:buClr>
                <a:schemeClr val="dk1"/>
              </a:buClr>
              <a:buSzPct val="100000"/>
              <a:buFont typeface="Arial"/>
              <a:buChar char="●"/>
            </a:pPr>
            <a:r>
              <a:rPr lang="en-US" sz="2000" dirty="0" smtClean="0">
                <a:solidFill>
                  <a:schemeClr val="tx1"/>
                </a:solidFill>
              </a:rPr>
              <a:t>Federal </a:t>
            </a:r>
            <a:r>
              <a:rPr lang="en-US" sz="2000" dirty="0">
                <a:solidFill>
                  <a:schemeClr val="tx1"/>
                </a:solidFill>
              </a:rPr>
              <a:t>tax revenue </a:t>
            </a:r>
            <a:r>
              <a:rPr lang="en-US" sz="2000" dirty="0" smtClean="0">
                <a:solidFill>
                  <a:schemeClr val="tx1"/>
                </a:solidFill>
              </a:rPr>
              <a:t>would increase </a:t>
            </a:r>
            <a:r>
              <a:rPr lang="en-US" sz="2000" dirty="0">
                <a:solidFill>
                  <a:schemeClr val="tx1"/>
                </a:solidFill>
              </a:rPr>
              <a:t>by a range of $16 million - $42 million</a:t>
            </a:r>
            <a:endParaRPr lang="en" sz="2200" dirty="0">
              <a:solidFill>
                <a:schemeClr val="tx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1158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02745" y="381000"/>
            <a:ext cx="7338510" cy="1143000"/>
          </a:xfrm>
        </p:spPr>
        <p:txBody>
          <a:bodyPr>
            <a:normAutofit fontScale="90000"/>
          </a:bodyPr>
          <a:lstStyle/>
          <a:p>
            <a:r>
              <a:rPr lang="en-US" b="1" dirty="0" smtClean="0">
                <a:solidFill>
                  <a:schemeClr val="tx1"/>
                </a:solidFill>
              </a:rPr>
              <a:t>Final Report Findings</a:t>
            </a:r>
            <a:r>
              <a:rPr lang="en-US" b="1" dirty="0">
                <a:solidFill>
                  <a:schemeClr val="tx1"/>
                </a:solidFill>
              </a:rPr>
              <a:t> </a:t>
            </a:r>
            <a:r>
              <a:rPr lang="en-US" b="1" dirty="0" smtClean="0">
                <a:solidFill>
                  <a:schemeClr val="tx1"/>
                </a:solidFill>
              </a:rPr>
              <a:t>for Illinois</a:t>
            </a:r>
            <a:endParaRPr lang="en-US" b="1"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900685937"/>
              </p:ext>
            </p:extLst>
          </p:nvPr>
        </p:nvGraphicFramePr>
        <p:xfrm>
          <a:off x="990600" y="1905000"/>
          <a:ext cx="7162800" cy="4114800"/>
        </p:xfrm>
        <a:graphic>
          <a:graphicData uri="http://schemas.openxmlformats.org/drawingml/2006/table">
            <a:tbl>
              <a:tblPr firstRow="1" bandRow="1">
                <a:tableStyleId>{5C22544A-7EE6-4342-B048-85BDC9FD1C3A}</a:tableStyleId>
              </a:tblPr>
              <a:tblGrid>
                <a:gridCol w="3657599"/>
                <a:gridCol w="3505201"/>
              </a:tblGrid>
              <a:tr h="498764">
                <a:tc>
                  <a:txBody>
                    <a:bodyPr/>
                    <a:lstStyle/>
                    <a:p>
                      <a:r>
                        <a:rPr lang="en-US" sz="2000" dirty="0" smtClean="0"/>
                        <a:t>Barrier</a:t>
                      </a:r>
                      <a:endParaRPr lang="en-US" sz="2000" dirty="0"/>
                    </a:p>
                  </a:txBody>
                  <a:tcPr/>
                </a:tc>
                <a:tc>
                  <a:txBody>
                    <a:bodyPr/>
                    <a:lstStyle/>
                    <a:p>
                      <a:r>
                        <a:rPr lang="en-US" sz="2000" dirty="0" smtClean="0"/>
                        <a:t>Needed Change</a:t>
                      </a:r>
                      <a:endParaRPr lang="en-US" sz="2000" dirty="0"/>
                    </a:p>
                  </a:txBody>
                  <a:tcPr/>
                </a:tc>
              </a:tr>
              <a:tr h="1246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Lengthy and expensive permitting process</a:t>
                      </a:r>
                    </a:p>
                    <a:p>
                      <a:endParaRPr lang="en-US" sz="2000" dirty="0"/>
                    </a:p>
                  </a:txBody>
                  <a:tcPr/>
                </a:tc>
                <a:tc>
                  <a:txBody>
                    <a:bodyPr/>
                    <a:lstStyle/>
                    <a:p>
                      <a:r>
                        <a:rPr lang="en-US" sz="2000" dirty="0" smtClean="0"/>
                        <a:t>Simplifying the permitting process for food scrap composters</a:t>
                      </a:r>
                      <a:endParaRPr lang="en-US" sz="2000" dirty="0"/>
                    </a:p>
                  </a:txBody>
                  <a:tcPr/>
                </a:tc>
              </a:tr>
              <a:tr h="2369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Low end-use demand particularly in agricultural sectors</a:t>
                      </a:r>
                    </a:p>
                  </a:txBody>
                  <a:tcPr/>
                </a:tc>
                <a:tc>
                  <a:txBody>
                    <a:bodyPr/>
                    <a:lstStyle/>
                    <a:p>
                      <a:r>
                        <a:rPr lang="en-US" sz="2000" dirty="0" smtClean="0"/>
                        <a:t>Driving the local economic engine by increasing small-scale farmer demand for compost as an agricultural product.</a:t>
                      </a:r>
                      <a:endParaRPr lang="en-US" sz="2000" dirty="0"/>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2350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80292" y="441961"/>
            <a:ext cx="7024744" cy="648736"/>
          </a:xfrm>
        </p:spPr>
        <p:txBody>
          <a:bodyPr>
            <a:noAutofit/>
          </a:bodyPr>
          <a:lstStyle/>
          <a:p>
            <a:r>
              <a:rPr lang="en-US" b="1" dirty="0">
                <a:solidFill>
                  <a:schemeClr val="tx1"/>
                </a:solidFill>
              </a:rPr>
              <a:t>End Market Development</a:t>
            </a:r>
          </a:p>
        </p:txBody>
      </p:sp>
      <p:sp>
        <p:nvSpPr>
          <p:cNvPr id="5" name="Content Placeholder 4"/>
          <p:cNvSpPr>
            <a:spLocks noGrp="1"/>
          </p:cNvSpPr>
          <p:nvPr>
            <p:ph idx="1"/>
          </p:nvPr>
        </p:nvSpPr>
        <p:spPr>
          <a:xfrm>
            <a:off x="609600" y="2971800"/>
            <a:ext cx="7729819" cy="3200400"/>
          </a:xfrm>
        </p:spPr>
        <p:txBody>
          <a:bodyPr>
            <a:normAutofit/>
          </a:bodyPr>
          <a:lstStyle/>
          <a:p>
            <a:r>
              <a:rPr lang="en-US" dirty="0"/>
              <a:t>Market Development Committee </a:t>
            </a:r>
            <a:r>
              <a:rPr lang="en-US" dirty="0" smtClean="0"/>
              <a:t>is </a:t>
            </a:r>
            <a:r>
              <a:rPr lang="en-US" dirty="0"/>
              <a:t>a standing committee of the </a:t>
            </a:r>
            <a:r>
              <a:rPr lang="en-US" dirty="0" smtClean="0"/>
              <a:t>IFSC</a:t>
            </a:r>
          </a:p>
          <a:p>
            <a:pPr marL="68580" indent="0">
              <a:buNone/>
            </a:pPr>
            <a:endParaRPr lang="en-US" sz="900" dirty="0"/>
          </a:p>
          <a:p>
            <a:r>
              <a:rPr lang="en-US" dirty="0"/>
              <a:t>Diverse membership including compost site operators, NGO, haulers, golf course operator, and solid waste </a:t>
            </a:r>
            <a:r>
              <a:rPr lang="en-US" dirty="0" smtClean="0"/>
              <a:t>agency</a:t>
            </a:r>
          </a:p>
          <a:p>
            <a:pPr marL="68580" indent="0">
              <a:buNone/>
            </a:pPr>
            <a:endParaRPr lang="en-US" sz="900" dirty="0"/>
          </a:p>
          <a:p>
            <a:r>
              <a:rPr lang="en-US" dirty="0"/>
              <a:t>Key to food scrap diversion growth in IL is more markets, more markets, </a:t>
            </a:r>
            <a:r>
              <a:rPr lang="en-US" dirty="0" smtClean="0"/>
              <a:t>more </a:t>
            </a:r>
            <a:r>
              <a:rPr lang="en-US" dirty="0"/>
              <a:t>markets. . .</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334012" y="1232944"/>
            <a:ext cx="2286000" cy="1545833"/>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64349" y="1248182"/>
            <a:ext cx="2191056" cy="1581371"/>
          </a:xfrm>
          <a:prstGeom prst="rect">
            <a:avLst/>
          </a:prstGeom>
        </p:spPr>
      </p:pic>
      <p:pic>
        <p:nvPicPr>
          <p:cNvPr id="8" name="Picture 7" descr="Screen Clipping"/>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80292" y="1250711"/>
            <a:ext cx="3005451" cy="1565676"/>
          </a:xfrm>
          <a:prstGeom prst="rect">
            <a:avLst/>
          </a:prstGeom>
        </p:spPr>
      </p:pic>
      <p:pic>
        <p:nvPicPr>
          <p:cNvPr id="2050" name="Picture 2" descr="Image result for images arrows"/>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14242" y="1812658"/>
            <a:ext cx="1143000" cy="1143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2" descr="Image result for images arrows"/>
          <p:cNvPicPr>
            <a:picLocks noChangeAspect="1" noChangeArrowheads="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5772508" y="1778023"/>
            <a:ext cx="1133003" cy="1143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8846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2268" y="457200"/>
            <a:ext cx="7024744" cy="648736"/>
          </a:xfrm>
        </p:spPr>
        <p:txBody>
          <a:bodyPr>
            <a:noAutofit/>
          </a:bodyPr>
          <a:lstStyle/>
          <a:p>
            <a:r>
              <a:rPr lang="en-US" b="1" dirty="0">
                <a:solidFill>
                  <a:schemeClr val="tx1"/>
                </a:solidFill>
              </a:rPr>
              <a:t>End Market Development</a:t>
            </a:r>
          </a:p>
        </p:txBody>
      </p:sp>
      <p:sp>
        <p:nvSpPr>
          <p:cNvPr id="5" name="Content Placeholder 4"/>
          <p:cNvSpPr>
            <a:spLocks noGrp="1"/>
          </p:cNvSpPr>
          <p:nvPr>
            <p:ph idx="1"/>
          </p:nvPr>
        </p:nvSpPr>
        <p:spPr>
          <a:xfrm>
            <a:off x="575981" y="1105936"/>
            <a:ext cx="5901019" cy="5599664"/>
          </a:xfrm>
        </p:spPr>
        <p:txBody>
          <a:bodyPr>
            <a:normAutofit lnSpcReduction="10000"/>
          </a:bodyPr>
          <a:lstStyle/>
          <a:p>
            <a:pPr>
              <a:spcAft>
                <a:spcPts val="600"/>
              </a:spcAft>
            </a:pPr>
            <a:r>
              <a:rPr lang="en-US" dirty="0"/>
              <a:t>Market Committee is focused on market development for ALL compost products, not just food scrap amended compost</a:t>
            </a:r>
          </a:p>
          <a:p>
            <a:pPr>
              <a:spcAft>
                <a:spcPts val="600"/>
              </a:spcAft>
            </a:pPr>
            <a:r>
              <a:rPr lang="en-US" dirty="0"/>
              <a:t>Market growth is tied to job and economic growth, Dec. 2016 </a:t>
            </a:r>
            <a:r>
              <a:rPr lang="en-US" i="1" dirty="0"/>
              <a:t>Market Impact and Market Study Report </a:t>
            </a:r>
            <a:r>
              <a:rPr lang="en-US" dirty="0"/>
              <a:t>found that a 65% organics diversion goal</a:t>
            </a:r>
            <a:r>
              <a:rPr lang="en-US" i="1" dirty="0"/>
              <a:t> </a:t>
            </a:r>
            <a:r>
              <a:rPr lang="en-US" dirty="0"/>
              <a:t>would:</a:t>
            </a:r>
          </a:p>
          <a:p>
            <a:pPr lvl="1">
              <a:spcAft>
                <a:spcPts val="600"/>
              </a:spcAft>
            </a:pPr>
            <a:r>
              <a:rPr lang="en-US" dirty="0"/>
              <a:t>Create 3,185 jobs</a:t>
            </a:r>
          </a:p>
          <a:p>
            <a:pPr lvl="1">
              <a:spcAft>
                <a:spcPts val="600"/>
              </a:spcAft>
            </a:pPr>
            <a:r>
              <a:rPr lang="en-US" dirty="0"/>
              <a:t>Generate $290 million in economic output</a:t>
            </a:r>
          </a:p>
          <a:p>
            <a:pPr lvl="1">
              <a:spcAft>
                <a:spcPts val="600"/>
              </a:spcAft>
            </a:pPr>
            <a:r>
              <a:rPr lang="en-US" dirty="0"/>
              <a:t>Divert over 2 million tons annually from landfilling</a:t>
            </a:r>
          </a:p>
          <a:p>
            <a:pPr marL="68580" indent="0">
              <a:buNone/>
            </a:pPr>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82080" y="2286000"/>
            <a:ext cx="2014894" cy="2611537"/>
          </a:xfrm>
          <a:prstGeom prst="rect">
            <a:avLst/>
          </a:prstGeom>
          <a:ln>
            <a:solidFill>
              <a:srgbClr val="0070C0"/>
            </a:solid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5417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4710" y="1200443"/>
            <a:ext cx="6249572" cy="5105400"/>
          </a:xfrm>
        </p:spPr>
        <p:txBody>
          <a:bodyPr>
            <a:normAutofit lnSpcReduction="10000"/>
          </a:bodyPr>
          <a:lstStyle/>
          <a:p>
            <a:pPr marL="68580" indent="0">
              <a:spcAft>
                <a:spcPts val="600"/>
              </a:spcAft>
              <a:buNone/>
            </a:pPr>
            <a:r>
              <a:rPr lang="en-US" dirty="0" smtClean="0"/>
              <a:t> Formed </a:t>
            </a:r>
            <a:r>
              <a:rPr lang="en-US" dirty="0"/>
              <a:t>three subcommittees: </a:t>
            </a:r>
          </a:p>
          <a:p>
            <a:pPr lvl="1">
              <a:spcAft>
                <a:spcPts val="600"/>
              </a:spcAft>
            </a:pPr>
            <a:r>
              <a:rPr lang="en-US" sz="2000" b="1" dirty="0"/>
              <a:t>Major Market </a:t>
            </a:r>
            <a:r>
              <a:rPr lang="en-US" sz="2000" dirty="0"/>
              <a:t>– focused on large markets, primarily transportation projects, and agriculture uses</a:t>
            </a:r>
          </a:p>
          <a:p>
            <a:pPr lvl="1">
              <a:spcAft>
                <a:spcPts val="600"/>
              </a:spcAft>
            </a:pPr>
            <a:r>
              <a:rPr lang="en-US" sz="2000" b="1" dirty="0"/>
              <a:t>Municipal, Local Agency and Organization </a:t>
            </a:r>
            <a:r>
              <a:rPr lang="en-US" sz="2000" dirty="0"/>
              <a:t>– focused on more distinct markets related to municipal projects including roads and public works projects, and local agencies and organizations such as park districts, golf courses, and schools</a:t>
            </a:r>
          </a:p>
          <a:p>
            <a:pPr lvl="1">
              <a:spcAft>
                <a:spcPts val="600"/>
              </a:spcAft>
            </a:pPr>
            <a:r>
              <a:rPr lang="en-US" sz="2000" b="1" dirty="0"/>
              <a:t>Composter</a:t>
            </a:r>
            <a:r>
              <a:rPr lang="en-US" sz="2000" dirty="0"/>
              <a:t> – focused on better organizing data and information on the supply side (the final compost product) of the equation, must understand the type and amount of compost product we have in order to better market it to users</a:t>
            </a:r>
          </a:p>
        </p:txBody>
      </p:sp>
      <p:sp>
        <p:nvSpPr>
          <p:cNvPr id="3" name="Title 2"/>
          <p:cNvSpPr>
            <a:spLocks noGrp="1"/>
          </p:cNvSpPr>
          <p:nvPr>
            <p:ph type="title"/>
          </p:nvPr>
        </p:nvSpPr>
        <p:spPr>
          <a:xfrm>
            <a:off x="533400" y="457200"/>
            <a:ext cx="6477000" cy="762000"/>
          </a:xfrm>
        </p:spPr>
        <p:txBody>
          <a:bodyPr>
            <a:normAutofit/>
          </a:bodyPr>
          <a:lstStyle/>
          <a:p>
            <a:r>
              <a:rPr lang="en-US" b="1" dirty="0">
                <a:solidFill>
                  <a:schemeClr val="tx1"/>
                </a:solidFill>
              </a:rPr>
              <a:t>End Market Development</a:t>
            </a:r>
          </a:p>
        </p:txBody>
      </p:sp>
      <p:sp>
        <p:nvSpPr>
          <p:cNvPr id="5" name="TextBox 4"/>
          <p:cNvSpPr txBox="1"/>
          <p:nvPr/>
        </p:nvSpPr>
        <p:spPr>
          <a:xfrm>
            <a:off x="-2895600" y="1828800"/>
            <a:ext cx="184731" cy="369332"/>
          </a:xfrm>
          <a:prstGeom prst="rect">
            <a:avLst/>
          </a:prstGeom>
          <a:noFill/>
        </p:spPr>
        <p:txBody>
          <a:bodyPr wrap="none" rtlCol="0">
            <a:spAutoFit/>
          </a:bodyPr>
          <a:lstStyle/>
          <a:p>
            <a:endParaRPr lang="en-US" dirty="0"/>
          </a:p>
        </p:txBody>
      </p:sp>
      <p:pic>
        <p:nvPicPr>
          <p:cNvPr id="4" name="Picture 3" descr="Screen Clipping"/>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010400" y="1219200"/>
            <a:ext cx="1265619" cy="1642060"/>
          </a:xfrm>
          <a:prstGeom prst="rect">
            <a:avLst/>
          </a:prstGeom>
          <a:ln>
            <a:solidFill>
              <a:schemeClr val="tx1"/>
            </a:solidFill>
          </a:ln>
        </p:spPr>
      </p:pic>
      <p:sp>
        <p:nvSpPr>
          <p:cNvPr id="6" name="TextBox 5"/>
          <p:cNvSpPr txBox="1"/>
          <p:nvPr/>
        </p:nvSpPr>
        <p:spPr>
          <a:xfrm>
            <a:off x="6725126" y="2862089"/>
            <a:ext cx="1930337" cy="246221"/>
          </a:xfrm>
          <a:prstGeom prst="rect">
            <a:avLst/>
          </a:prstGeom>
          <a:noFill/>
        </p:spPr>
        <p:txBody>
          <a:bodyPr wrap="none" rtlCol="0">
            <a:spAutoFit/>
          </a:bodyPr>
          <a:lstStyle/>
          <a:p>
            <a:r>
              <a:rPr lang="en-US" sz="1000" dirty="0" smtClean="0"/>
              <a:t>Source: www.idot.illinois.gov</a:t>
            </a:r>
            <a:endParaRPr lang="en-US" sz="1000" dirty="0"/>
          </a:p>
        </p:txBody>
      </p:sp>
      <p:pic>
        <p:nvPicPr>
          <p:cNvPr id="1026" name="Picture 2" descr="Image result for images compost park district images"/>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30955" y="3210643"/>
            <a:ext cx="2024508" cy="1518381"/>
          </a:xfrm>
          <a:prstGeom prst="rect">
            <a:avLst/>
          </a:prstGeom>
          <a:noFill/>
          <a:ln>
            <a:solidFill>
              <a:schemeClr val="tx1"/>
            </a:solid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7" name="TextBox 6"/>
          <p:cNvSpPr txBox="1"/>
          <p:nvPr/>
        </p:nvSpPr>
        <p:spPr>
          <a:xfrm>
            <a:off x="6691915" y="4729592"/>
            <a:ext cx="1888659" cy="246221"/>
          </a:xfrm>
          <a:prstGeom prst="rect">
            <a:avLst/>
          </a:prstGeom>
          <a:noFill/>
        </p:spPr>
        <p:txBody>
          <a:bodyPr wrap="none" rtlCol="0">
            <a:spAutoFit/>
          </a:bodyPr>
          <a:lstStyle/>
          <a:p>
            <a:r>
              <a:rPr lang="en-US" sz="1000" dirty="0" smtClean="0"/>
              <a:t>Source: www.encapinc.net</a:t>
            </a:r>
            <a:endParaRPr lang="en-US" sz="1000" dirty="0"/>
          </a:p>
        </p:txBody>
      </p:sp>
      <p:pic>
        <p:nvPicPr>
          <p:cNvPr id="9" name="Picture 8"/>
          <p:cNvPicPr>
            <a:picLocks noChangeAspect="1"/>
          </p:cNvPicPr>
          <p:nvPr/>
        </p:nvPicPr>
        <p:blipFill rotWithShape="1">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6299" r="4753"/>
          <a:stretch/>
        </p:blipFill>
        <p:spPr>
          <a:xfrm>
            <a:off x="6399624" y="4975813"/>
            <a:ext cx="1810726" cy="1193017"/>
          </a:xfrm>
          <a:prstGeom prst="rect">
            <a:avLst/>
          </a:prstGeom>
          <a:ln>
            <a:solidFill>
              <a:schemeClr val="tx1"/>
            </a:solidFill>
          </a:ln>
        </p:spPr>
      </p:pic>
      <p:sp>
        <p:nvSpPr>
          <p:cNvPr id="10" name="TextBox 9"/>
          <p:cNvSpPr txBox="1"/>
          <p:nvPr/>
        </p:nvSpPr>
        <p:spPr>
          <a:xfrm>
            <a:off x="6574282" y="6183017"/>
            <a:ext cx="1828800" cy="246221"/>
          </a:xfrm>
          <a:prstGeom prst="rect">
            <a:avLst/>
          </a:prstGeom>
          <a:noFill/>
        </p:spPr>
        <p:txBody>
          <a:bodyPr wrap="square" rtlCol="0">
            <a:spAutoFit/>
          </a:bodyPr>
          <a:lstStyle/>
          <a:p>
            <a:r>
              <a:rPr lang="en-US" sz="1000" dirty="0" smtClean="0"/>
              <a:t>Source: Compost Supply</a:t>
            </a:r>
            <a:endParaRPr lang="en-US" sz="1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2634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38400" y="1008743"/>
            <a:ext cx="6248400" cy="5638800"/>
          </a:xfrm>
        </p:spPr>
        <p:txBody>
          <a:bodyPr>
            <a:normAutofit/>
          </a:bodyPr>
          <a:lstStyle/>
          <a:p>
            <a:pPr marL="68580" indent="0">
              <a:buNone/>
            </a:pPr>
            <a:r>
              <a:rPr lang="en-US" sz="2200" b="1" dirty="0" smtClean="0"/>
              <a:t>	Accomplishments </a:t>
            </a:r>
            <a:r>
              <a:rPr lang="en-US" sz="2200" b="1" dirty="0"/>
              <a:t>to date:</a:t>
            </a:r>
          </a:p>
          <a:p>
            <a:pPr lvl="1"/>
            <a:r>
              <a:rPr lang="en-US" sz="2400" dirty="0" smtClean="0"/>
              <a:t>Developing </a:t>
            </a:r>
            <a:r>
              <a:rPr lang="en-US" sz="2400" dirty="0"/>
              <a:t>survey to administer to IL farmers to assess current use of compost, barriers to its use, and interest of farmers in learning more</a:t>
            </a:r>
          </a:p>
          <a:p>
            <a:pPr lvl="1"/>
            <a:r>
              <a:rPr lang="en-US" sz="2400" dirty="0"/>
              <a:t>Developing a survey to administer to IL golf courses to assess current use of compost, barriers to its use and interest in learning more</a:t>
            </a:r>
          </a:p>
          <a:p>
            <a:pPr lvl="1"/>
            <a:r>
              <a:rPr lang="en-US" sz="2400" dirty="0"/>
              <a:t>Constructed a table top display for final compost products for use at conferences, farmers markets, and similar events</a:t>
            </a:r>
          </a:p>
        </p:txBody>
      </p:sp>
      <p:sp>
        <p:nvSpPr>
          <p:cNvPr id="3" name="Title 2"/>
          <p:cNvSpPr>
            <a:spLocks noGrp="1"/>
          </p:cNvSpPr>
          <p:nvPr>
            <p:ph type="title"/>
          </p:nvPr>
        </p:nvSpPr>
        <p:spPr>
          <a:xfrm>
            <a:off x="533400" y="228600"/>
            <a:ext cx="6477000" cy="762000"/>
          </a:xfrm>
        </p:spPr>
        <p:txBody>
          <a:bodyPr>
            <a:normAutofit/>
          </a:bodyPr>
          <a:lstStyle/>
          <a:p>
            <a:r>
              <a:rPr lang="en-US" b="1" dirty="0">
                <a:solidFill>
                  <a:schemeClr val="tx1"/>
                </a:solidFill>
              </a:rPr>
              <a:t>End Market Development</a:t>
            </a:r>
          </a:p>
        </p:txBody>
      </p:sp>
      <p:sp>
        <p:nvSpPr>
          <p:cNvPr id="5" name="TextBox 4"/>
          <p:cNvSpPr txBox="1"/>
          <p:nvPr/>
        </p:nvSpPr>
        <p:spPr>
          <a:xfrm>
            <a:off x="-2895600" y="1828800"/>
            <a:ext cx="184731" cy="369332"/>
          </a:xfrm>
          <a:prstGeom prst="rect">
            <a:avLst/>
          </a:prstGeom>
          <a:noFill/>
        </p:spPr>
        <p:txBody>
          <a:bodyPr wrap="none" rtlCol="0">
            <a:spAutoFit/>
          </a:bodyPr>
          <a:lstStyle/>
          <a:p>
            <a:endParaRPr lang="en-US"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01911" y="3888088"/>
            <a:ext cx="1936591" cy="123749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9"/>
          <p:cNvPicPr>
            <a:picLocks noChangeAspect="1"/>
          </p:cNvPicPr>
          <p:nvPr/>
        </p:nvPicPr>
        <p:blipFill>
          <a:blip r:embed="rId4"/>
          <a:stretch>
            <a:fillRect/>
          </a:stretch>
        </p:blipFill>
        <p:spPr>
          <a:xfrm>
            <a:off x="730408" y="2003306"/>
            <a:ext cx="2181225" cy="112622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4597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19200"/>
            <a:ext cx="6400800" cy="5257800"/>
          </a:xfrm>
        </p:spPr>
        <p:txBody>
          <a:bodyPr>
            <a:normAutofit/>
          </a:bodyPr>
          <a:lstStyle/>
          <a:p>
            <a:pPr marL="68580" indent="0">
              <a:spcAft>
                <a:spcPts val="600"/>
              </a:spcAft>
              <a:buNone/>
            </a:pPr>
            <a:r>
              <a:rPr lang="en-US" dirty="0" smtClean="0"/>
              <a:t>	</a:t>
            </a:r>
            <a:r>
              <a:rPr lang="en-US" b="1" dirty="0" smtClean="0"/>
              <a:t>Accomplishments </a:t>
            </a:r>
            <a:r>
              <a:rPr lang="en-US" b="1" dirty="0"/>
              <a:t>to date:</a:t>
            </a:r>
          </a:p>
          <a:p>
            <a:pPr lvl="1">
              <a:spcAft>
                <a:spcPts val="600"/>
              </a:spcAft>
            </a:pPr>
            <a:r>
              <a:rPr lang="en-US" sz="1900" dirty="0" smtClean="0"/>
              <a:t>POLICY: Worked </a:t>
            </a:r>
            <a:r>
              <a:rPr lang="en-US" sz="1900" dirty="0"/>
              <a:t>with Rep. Sente and legislation she introduced to prompt voluntary action from IEPA and IDOT to assist with market development</a:t>
            </a:r>
          </a:p>
          <a:p>
            <a:pPr lvl="1">
              <a:spcAft>
                <a:spcPts val="600"/>
              </a:spcAft>
            </a:pPr>
            <a:r>
              <a:rPr lang="en-US" sz="1900" dirty="0" smtClean="0"/>
              <a:t>DATA: IEPA’s annual report for compost site operators now includes a question regarding acceptance of food scraps, key to knowing which of the 43 IEPA permitted compost sites accept food scraps</a:t>
            </a:r>
          </a:p>
          <a:p>
            <a:pPr lvl="1">
              <a:spcAft>
                <a:spcPts val="600"/>
              </a:spcAft>
            </a:pPr>
            <a:r>
              <a:rPr lang="en-US" sz="1900" dirty="0" smtClean="0"/>
              <a:t>END MARKET CUSTOMER: IDOT </a:t>
            </a:r>
            <a:r>
              <a:rPr lang="en-US" sz="1900" dirty="0"/>
              <a:t>met with IFSC members in April 2017 to discuss incorporating compost into road construction projects; provided IDOT with information from other state DOTs that are using significant amounts of compost, including WA, TX, CA and </a:t>
            </a:r>
            <a:r>
              <a:rPr lang="en-US" sz="1900" dirty="0" smtClean="0"/>
              <a:t>MN</a:t>
            </a:r>
            <a:endParaRPr lang="en-US" sz="1900" dirty="0"/>
          </a:p>
        </p:txBody>
      </p:sp>
      <p:sp>
        <p:nvSpPr>
          <p:cNvPr id="3" name="Title 2"/>
          <p:cNvSpPr>
            <a:spLocks noGrp="1"/>
          </p:cNvSpPr>
          <p:nvPr>
            <p:ph type="title"/>
          </p:nvPr>
        </p:nvSpPr>
        <p:spPr>
          <a:xfrm>
            <a:off x="533400" y="228600"/>
            <a:ext cx="6477000" cy="762000"/>
          </a:xfrm>
        </p:spPr>
        <p:txBody>
          <a:bodyPr>
            <a:normAutofit/>
          </a:bodyPr>
          <a:lstStyle/>
          <a:p>
            <a:r>
              <a:rPr lang="en-US" b="1" dirty="0">
                <a:solidFill>
                  <a:schemeClr val="tx1"/>
                </a:solidFill>
              </a:rPr>
              <a:t>End Market Development</a:t>
            </a:r>
          </a:p>
        </p:txBody>
      </p:sp>
      <p:sp>
        <p:nvSpPr>
          <p:cNvPr id="5" name="TextBox 4"/>
          <p:cNvSpPr txBox="1"/>
          <p:nvPr/>
        </p:nvSpPr>
        <p:spPr>
          <a:xfrm>
            <a:off x="-2895600" y="1828800"/>
            <a:ext cx="184731" cy="369332"/>
          </a:xfrm>
          <a:prstGeom prst="rect">
            <a:avLst/>
          </a:prstGeom>
          <a:noFill/>
        </p:spPr>
        <p:txBody>
          <a:bodyPr wrap="none" rtlCol="0">
            <a:spAutoFit/>
          </a:bodyPr>
          <a:lstStyle/>
          <a:p>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53200" y="1600200"/>
            <a:ext cx="1961653" cy="4114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9495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19200"/>
            <a:ext cx="6400800" cy="5257800"/>
          </a:xfrm>
        </p:spPr>
        <p:txBody>
          <a:bodyPr>
            <a:normAutofit/>
          </a:bodyPr>
          <a:lstStyle/>
          <a:p>
            <a:pPr marL="68580" indent="0">
              <a:spcAft>
                <a:spcPts val="600"/>
              </a:spcAft>
              <a:buNone/>
            </a:pPr>
            <a:r>
              <a:rPr lang="en-US" dirty="0" smtClean="0"/>
              <a:t>	</a:t>
            </a:r>
            <a:r>
              <a:rPr lang="en-US" b="1" dirty="0" smtClean="0"/>
              <a:t>Goals:</a:t>
            </a:r>
            <a:endParaRPr lang="en-US" b="1" dirty="0"/>
          </a:p>
          <a:p>
            <a:pPr lvl="1">
              <a:spcAft>
                <a:spcPts val="600"/>
              </a:spcAft>
            </a:pPr>
            <a:r>
              <a:rPr lang="en-US" sz="2400" dirty="0" smtClean="0"/>
              <a:t>Conduct </a:t>
            </a:r>
            <a:r>
              <a:rPr lang="en-US" sz="2400" dirty="0"/>
              <a:t>several projects with IDOT to show the benefits of using soil blends with compost to more effectively and economically grow vegetative </a:t>
            </a:r>
            <a:r>
              <a:rPr lang="en-US" sz="2400" dirty="0" smtClean="0"/>
              <a:t>covers</a:t>
            </a:r>
          </a:p>
          <a:p>
            <a:pPr lvl="1">
              <a:spcAft>
                <a:spcPts val="600"/>
              </a:spcAft>
            </a:pPr>
            <a:r>
              <a:rPr lang="en-US" sz="2400" dirty="0" smtClean="0"/>
              <a:t>A </a:t>
            </a:r>
            <a:r>
              <a:rPr lang="en-US" sz="2400" dirty="0"/>
              <a:t>Google Map is being developed showing all permitted compost sites in the State, with relevant contact information, compost volumes, website links, etc., which will help with </a:t>
            </a:r>
            <a:r>
              <a:rPr lang="en-US" sz="2400" dirty="0" smtClean="0"/>
              <a:t>connecting IDOT road </a:t>
            </a:r>
            <a:r>
              <a:rPr lang="en-US" sz="2400" dirty="0"/>
              <a:t>projects with nearby compost sites</a:t>
            </a:r>
            <a:r>
              <a:rPr lang="en-US" sz="2400" dirty="0" smtClean="0"/>
              <a:t>.</a:t>
            </a:r>
            <a:endParaRPr lang="en-US" sz="2400" dirty="0"/>
          </a:p>
        </p:txBody>
      </p:sp>
      <p:sp>
        <p:nvSpPr>
          <p:cNvPr id="3" name="Title 2"/>
          <p:cNvSpPr>
            <a:spLocks noGrp="1"/>
          </p:cNvSpPr>
          <p:nvPr>
            <p:ph type="title"/>
          </p:nvPr>
        </p:nvSpPr>
        <p:spPr>
          <a:xfrm>
            <a:off x="533400" y="228600"/>
            <a:ext cx="6477000" cy="762000"/>
          </a:xfrm>
        </p:spPr>
        <p:txBody>
          <a:bodyPr>
            <a:normAutofit/>
          </a:bodyPr>
          <a:lstStyle/>
          <a:p>
            <a:r>
              <a:rPr lang="en-US" b="1" dirty="0">
                <a:solidFill>
                  <a:schemeClr val="tx1"/>
                </a:solidFill>
              </a:rPr>
              <a:t>End Market Development</a:t>
            </a:r>
          </a:p>
        </p:txBody>
      </p:sp>
      <p:sp>
        <p:nvSpPr>
          <p:cNvPr id="5" name="TextBox 4"/>
          <p:cNvSpPr txBox="1"/>
          <p:nvPr/>
        </p:nvSpPr>
        <p:spPr>
          <a:xfrm>
            <a:off x="-2895600" y="1828800"/>
            <a:ext cx="184731"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3"/>
          <a:stretch>
            <a:fillRect/>
          </a:stretch>
        </p:blipFill>
        <p:spPr>
          <a:xfrm>
            <a:off x="6629400" y="3170753"/>
            <a:ext cx="1806257" cy="135469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3499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696200" cy="572536"/>
          </a:xfrm>
        </p:spPr>
        <p:txBody>
          <a:bodyPr>
            <a:normAutofit fontScale="90000"/>
          </a:bodyPr>
          <a:lstStyle/>
          <a:p>
            <a:r>
              <a:rPr lang="en-US" dirty="0"/>
              <a:t>Origins &amp; Accomplishments</a:t>
            </a:r>
          </a:p>
        </p:txBody>
      </p:sp>
      <p:sp>
        <p:nvSpPr>
          <p:cNvPr id="3" name="Content Placeholder 2"/>
          <p:cNvSpPr>
            <a:spLocks noGrp="1"/>
          </p:cNvSpPr>
          <p:nvPr>
            <p:ph idx="1"/>
          </p:nvPr>
        </p:nvSpPr>
        <p:spPr>
          <a:xfrm>
            <a:off x="533400" y="1143000"/>
            <a:ext cx="8382000" cy="5371064"/>
          </a:xfrm>
        </p:spPr>
        <p:txBody>
          <a:bodyPr>
            <a:normAutofit fontScale="92500" lnSpcReduction="10000"/>
          </a:bodyPr>
          <a:lstStyle/>
          <a:p>
            <a:pPr marL="68580" indent="0">
              <a:spcBef>
                <a:spcPts val="0"/>
              </a:spcBef>
              <a:buClr>
                <a:srgbClr val="94C600"/>
              </a:buClr>
              <a:buNone/>
            </a:pPr>
            <a:r>
              <a:rPr lang="en-US" sz="1800" b="1" dirty="0">
                <a:solidFill>
                  <a:srgbClr val="3E3D2D"/>
                </a:solidFill>
              </a:rPr>
              <a:t>2012 </a:t>
            </a:r>
            <a:r>
              <a:rPr lang="en-US" sz="1800" dirty="0">
                <a:solidFill>
                  <a:srgbClr val="3E3D2D"/>
                </a:solidFill>
              </a:rPr>
              <a:t>	– Formed group </a:t>
            </a:r>
          </a:p>
          <a:p>
            <a:pPr marL="68580" lvl="0" indent="0">
              <a:spcBef>
                <a:spcPts val="0"/>
              </a:spcBef>
              <a:buClr>
                <a:srgbClr val="94C600"/>
              </a:buClr>
              <a:buNone/>
            </a:pPr>
            <a:r>
              <a:rPr lang="en-US" sz="1800" dirty="0">
                <a:solidFill>
                  <a:srgbClr val="3E3D2D"/>
                </a:solidFill>
              </a:rPr>
              <a:t>	– Waste Not: Advancing Commercial Food Scrap Collection 			in the Chicago Area (</a:t>
            </a:r>
            <a:r>
              <a:rPr lang="en-US" sz="1800" dirty="0" err="1">
                <a:solidFill>
                  <a:srgbClr val="3E3D2D"/>
                </a:solidFill>
              </a:rPr>
              <a:t>GreenTown</a:t>
            </a:r>
            <a:r>
              <a:rPr lang="en-US" sz="1800" dirty="0">
                <a:solidFill>
                  <a:srgbClr val="3E3D2D"/>
                </a:solidFill>
              </a:rPr>
              <a:t> Highland Park)</a:t>
            </a:r>
          </a:p>
          <a:p>
            <a:pPr marL="68580" indent="0">
              <a:spcBef>
                <a:spcPts val="0"/>
              </a:spcBef>
              <a:buClr>
                <a:srgbClr val="94C600"/>
              </a:buClr>
              <a:buNone/>
            </a:pPr>
            <a:r>
              <a:rPr lang="en-US" sz="1800" dirty="0">
                <a:solidFill>
                  <a:srgbClr val="3E3D2D"/>
                </a:solidFill>
              </a:rPr>
              <a:t>	– </a:t>
            </a:r>
            <a:r>
              <a:rPr lang="en-US" sz="1800" dirty="0"/>
              <a:t>Letter in support of DCEO f-scrap program</a:t>
            </a:r>
          </a:p>
          <a:p>
            <a:pPr marL="68580" indent="0">
              <a:spcBef>
                <a:spcPts val="0"/>
              </a:spcBef>
              <a:buClr>
                <a:srgbClr val="94C600"/>
              </a:buClr>
              <a:buNone/>
            </a:pPr>
            <a:endParaRPr lang="en-US" sz="800" dirty="0">
              <a:solidFill>
                <a:srgbClr val="3E3D2D"/>
              </a:solidFill>
            </a:endParaRPr>
          </a:p>
          <a:p>
            <a:pPr marL="68580" lvl="0" indent="0">
              <a:spcBef>
                <a:spcPts val="0"/>
              </a:spcBef>
              <a:buClr>
                <a:srgbClr val="94C600"/>
              </a:buClr>
              <a:buNone/>
            </a:pPr>
            <a:r>
              <a:rPr lang="en-US" sz="1800" b="1" dirty="0">
                <a:solidFill>
                  <a:srgbClr val="3E3D2D"/>
                </a:solidFill>
              </a:rPr>
              <a:t>2013</a:t>
            </a:r>
            <a:r>
              <a:rPr lang="en-US" sz="1600" dirty="0">
                <a:solidFill>
                  <a:srgbClr val="3E3D2D"/>
                </a:solidFill>
              </a:rPr>
              <a:t> 	– </a:t>
            </a:r>
            <a:r>
              <a:rPr lang="en-US" sz="1800" dirty="0">
                <a:solidFill>
                  <a:srgbClr val="3E3D2D"/>
                </a:solidFill>
              </a:rPr>
              <a:t>Launched </a:t>
            </a:r>
            <a:r>
              <a:rPr lang="en-US" sz="1800" b="1" dirty="0">
                <a:solidFill>
                  <a:srgbClr val="3E3D2D"/>
                </a:solidFill>
              </a:rPr>
              <a:t>We Compost Program</a:t>
            </a:r>
          </a:p>
          <a:p>
            <a:pPr marL="68580" lvl="0" indent="0">
              <a:spcBef>
                <a:spcPts val="0"/>
              </a:spcBef>
              <a:buClr>
                <a:srgbClr val="94C600"/>
              </a:buClr>
              <a:buNone/>
            </a:pPr>
            <a:endParaRPr lang="en-US" sz="800" b="1" dirty="0">
              <a:solidFill>
                <a:srgbClr val="3E3D2D"/>
              </a:solidFill>
            </a:endParaRPr>
          </a:p>
          <a:p>
            <a:pPr marL="68580" lvl="0" indent="0">
              <a:spcBef>
                <a:spcPts val="0"/>
              </a:spcBef>
              <a:buClr>
                <a:srgbClr val="94C600"/>
              </a:buClr>
              <a:buNone/>
            </a:pPr>
            <a:r>
              <a:rPr lang="en-US" sz="1800" b="1" dirty="0">
                <a:solidFill>
                  <a:srgbClr val="3E3D2D"/>
                </a:solidFill>
              </a:rPr>
              <a:t>2014</a:t>
            </a:r>
            <a:r>
              <a:rPr lang="en-US" sz="1800" dirty="0">
                <a:solidFill>
                  <a:srgbClr val="3E3D2D"/>
                </a:solidFill>
              </a:rPr>
              <a:t> </a:t>
            </a:r>
            <a:r>
              <a:rPr lang="en-US" sz="1600" dirty="0">
                <a:solidFill>
                  <a:srgbClr val="3E3D2D"/>
                </a:solidFill>
              </a:rPr>
              <a:t>	– </a:t>
            </a:r>
            <a:r>
              <a:rPr lang="en-US" sz="1800" dirty="0">
                <a:solidFill>
                  <a:srgbClr val="3E3D2D"/>
                </a:solidFill>
              </a:rPr>
              <a:t>Facilitated 5 statewide forums (DCEO) to create the Illinois 			Food Scrap Composting Challenges &amp; Solutions </a:t>
            </a:r>
          </a:p>
          <a:p>
            <a:pPr marL="68580" lvl="0" indent="0">
              <a:spcBef>
                <a:spcPts val="0"/>
              </a:spcBef>
              <a:buClr>
                <a:srgbClr val="94C600"/>
              </a:buClr>
              <a:buNone/>
            </a:pPr>
            <a:r>
              <a:rPr lang="en-US" sz="1800" dirty="0">
                <a:solidFill>
                  <a:srgbClr val="3E3D2D"/>
                </a:solidFill>
              </a:rPr>
              <a:t>	– Social media presence begins</a:t>
            </a:r>
          </a:p>
          <a:p>
            <a:pPr marL="68580" lvl="0" indent="0">
              <a:spcBef>
                <a:spcPts val="0"/>
              </a:spcBef>
              <a:buClr>
                <a:srgbClr val="94C600"/>
              </a:buClr>
              <a:buNone/>
            </a:pPr>
            <a:endParaRPr lang="en-US" sz="800" dirty="0">
              <a:solidFill>
                <a:srgbClr val="3E3D2D"/>
              </a:solidFill>
            </a:endParaRPr>
          </a:p>
          <a:p>
            <a:pPr marL="68580" indent="0">
              <a:spcBef>
                <a:spcPts val="0"/>
              </a:spcBef>
              <a:buClr>
                <a:srgbClr val="94C600"/>
              </a:buClr>
              <a:buNone/>
            </a:pPr>
            <a:r>
              <a:rPr lang="en-US" sz="1800" b="1" dirty="0">
                <a:solidFill>
                  <a:srgbClr val="3E3D2D"/>
                </a:solidFill>
              </a:rPr>
              <a:t>2015</a:t>
            </a:r>
            <a:r>
              <a:rPr lang="en-US" sz="1600" b="1" dirty="0">
                <a:solidFill>
                  <a:srgbClr val="3E3D2D"/>
                </a:solidFill>
              </a:rPr>
              <a:t> 	</a:t>
            </a:r>
            <a:r>
              <a:rPr lang="en-US" sz="1600" dirty="0">
                <a:solidFill>
                  <a:srgbClr val="3E3D2D"/>
                </a:solidFill>
              </a:rPr>
              <a:t>– </a:t>
            </a:r>
            <a:r>
              <a:rPr lang="en-US" sz="1800" b="1" dirty="0">
                <a:solidFill>
                  <a:srgbClr val="3E3D2D"/>
                </a:solidFill>
              </a:rPr>
              <a:t>Food Scrap Composting Challenges &amp; Solutions in Illinois Report</a:t>
            </a:r>
          </a:p>
          <a:p>
            <a:pPr marL="68580" indent="0">
              <a:spcBef>
                <a:spcPts val="0"/>
              </a:spcBef>
              <a:buClr>
                <a:srgbClr val="94C600"/>
              </a:buClr>
              <a:buNone/>
            </a:pPr>
            <a:r>
              <a:rPr lang="en-US" sz="1800" dirty="0">
                <a:solidFill>
                  <a:srgbClr val="3E3D2D"/>
                </a:solidFill>
              </a:rPr>
              <a:t>	– Policy: HB437, SB1518, HB2495, HB1362</a:t>
            </a:r>
          </a:p>
          <a:p>
            <a:pPr marL="68580" indent="0">
              <a:spcBef>
                <a:spcPts val="0"/>
              </a:spcBef>
              <a:buClr>
                <a:srgbClr val="94C600"/>
              </a:buClr>
              <a:buNone/>
            </a:pPr>
            <a:endParaRPr lang="en-US" sz="800" dirty="0">
              <a:solidFill>
                <a:srgbClr val="3E3D2D"/>
              </a:solidFill>
            </a:endParaRPr>
          </a:p>
          <a:p>
            <a:pPr marL="68580" lvl="0" indent="0">
              <a:spcBef>
                <a:spcPts val="0"/>
              </a:spcBef>
              <a:buClr>
                <a:srgbClr val="94C600"/>
              </a:buClr>
              <a:buNone/>
            </a:pPr>
            <a:r>
              <a:rPr lang="en-US" sz="1800" b="1" dirty="0">
                <a:solidFill>
                  <a:srgbClr val="3E3D2D"/>
                </a:solidFill>
              </a:rPr>
              <a:t>2016</a:t>
            </a:r>
            <a:r>
              <a:rPr lang="en-US" sz="1600" dirty="0">
                <a:solidFill>
                  <a:srgbClr val="3E3D2D"/>
                </a:solidFill>
              </a:rPr>
              <a:t> 	– </a:t>
            </a:r>
            <a:r>
              <a:rPr lang="en-US" sz="1800" dirty="0">
                <a:solidFill>
                  <a:srgbClr val="3E3D2D"/>
                </a:solidFill>
              </a:rPr>
              <a:t>Incorporated &amp; convened a Board of Directors </a:t>
            </a:r>
          </a:p>
          <a:p>
            <a:pPr marL="68580" lvl="0" indent="0">
              <a:spcBef>
                <a:spcPts val="0"/>
              </a:spcBef>
              <a:buClr>
                <a:srgbClr val="94C600"/>
              </a:buClr>
              <a:buNone/>
            </a:pPr>
            <a:r>
              <a:rPr lang="en-US" sz="1800" dirty="0">
                <a:solidFill>
                  <a:srgbClr val="3E3D2D"/>
                </a:solidFill>
              </a:rPr>
              <a:t>	– Began paid membership, hired Administrative Coordinator </a:t>
            </a:r>
          </a:p>
          <a:p>
            <a:pPr marL="68580" lvl="0" indent="0">
              <a:spcBef>
                <a:spcPts val="0"/>
              </a:spcBef>
              <a:buClr>
                <a:srgbClr val="94C600"/>
              </a:buClr>
              <a:buNone/>
            </a:pPr>
            <a:r>
              <a:rPr lang="en-US" sz="1800" dirty="0">
                <a:solidFill>
                  <a:srgbClr val="3E3D2D"/>
                </a:solidFill>
              </a:rPr>
              <a:t>	– </a:t>
            </a:r>
            <a:r>
              <a:rPr lang="en-US" sz="1800" b="1" dirty="0">
                <a:solidFill>
                  <a:srgbClr val="3E3D2D"/>
                </a:solidFill>
              </a:rPr>
              <a:t>Strategic Planning </a:t>
            </a:r>
          </a:p>
          <a:p>
            <a:pPr marL="68580" lvl="0" indent="0">
              <a:spcBef>
                <a:spcPts val="0"/>
              </a:spcBef>
              <a:buClr>
                <a:srgbClr val="94C600"/>
              </a:buClr>
              <a:buNone/>
            </a:pPr>
            <a:r>
              <a:rPr lang="en-US" sz="1800" dirty="0">
                <a:solidFill>
                  <a:srgbClr val="3E3D2D"/>
                </a:solidFill>
              </a:rPr>
              <a:t>	– Policy: HB5530 </a:t>
            </a:r>
          </a:p>
          <a:p>
            <a:pPr marL="68580" lvl="0" indent="0">
              <a:spcBef>
                <a:spcPts val="0"/>
              </a:spcBef>
              <a:buClr>
                <a:srgbClr val="94C600"/>
              </a:buClr>
              <a:buNone/>
            </a:pPr>
            <a:r>
              <a:rPr lang="en-US" sz="1800" dirty="0">
                <a:solidFill>
                  <a:srgbClr val="3E3D2D"/>
                </a:solidFill>
              </a:rPr>
              <a:t>	– Held four forums</a:t>
            </a:r>
          </a:p>
          <a:p>
            <a:pPr marL="68580" lvl="0" indent="0">
              <a:spcBef>
                <a:spcPts val="0"/>
              </a:spcBef>
              <a:buClr>
                <a:srgbClr val="94C600"/>
              </a:buClr>
              <a:buNone/>
            </a:pPr>
            <a:endParaRPr lang="en-US" sz="800" dirty="0">
              <a:solidFill>
                <a:srgbClr val="3E3D2D"/>
              </a:solidFill>
            </a:endParaRPr>
          </a:p>
          <a:p>
            <a:pPr marL="68580" lvl="0" indent="0">
              <a:spcBef>
                <a:spcPts val="0"/>
              </a:spcBef>
              <a:buClr>
                <a:srgbClr val="94C600"/>
              </a:buClr>
              <a:buNone/>
            </a:pPr>
            <a:r>
              <a:rPr lang="en-US" sz="1800" b="1" dirty="0">
                <a:solidFill>
                  <a:srgbClr val="3E3D2D"/>
                </a:solidFill>
              </a:rPr>
              <a:t>2017</a:t>
            </a:r>
            <a:r>
              <a:rPr lang="en-US" sz="1600" dirty="0">
                <a:solidFill>
                  <a:srgbClr val="3E3D2D"/>
                </a:solidFill>
              </a:rPr>
              <a:t> 	–  </a:t>
            </a:r>
            <a:r>
              <a:rPr lang="en-US" sz="1800" b="1" dirty="0">
                <a:solidFill>
                  <a:srgbClr val="3E3D2D"/>
                </a:solidFill>
              </a:rPr>
              <a:t>Economic Impact Report </a:t>
            </a:r>
            <a:r>
              <a:rPr lang="en-US" sz="1800" dirty="0">
                <a:solidFill>
                  <a:srgbClr val="3E3D2D"/>
                </a:solidFill>
              </a:rPr>
              <a:t>&amp; dissemination</a:t>
            </a:r>
          </a:p>
          <a:p>
            <a:pPr marL="68580" lvl="0" indent="0">
              <a:spcBef>
                <a:spcPts val="0"/>
              </a:spcBef>
              <a:buClr>
                <a:srgbClr val="94C600"/>
              </a:buClr>
              <a:buNone/>
            </a:pPr>
            <a:r>
              <a:rPr lang="en-US" sz="1800" dirty="0">
                <a:solidFill>
                  <a:srgbClr val="3E3D2D"/>
                </a:solidFill>
              </a:rPr>
              <a:t>	– </a:t>
            </a:r>
            <a:r>
              <a:rPr lang="en-US" sz="1800" b="1" dirty="0">
                <a:solidFill>
                  <a:srgbClr val="3E3D2D"/>
                </a:solidFill>
              </a:rPr>
              <a:t>Market Development </a:t>
            </a:r>
            <a:r>
              <a:rPr lang="en-US" sz="1800" dirty="0">
                <a:solidFill>
                  <a:srgbClr val="3E3D2D"/>
                </a:solidFill>
              </a:rPr>
              <a:t>efforts</a:t>
            </a:r>
          </a:p>
          <a:p>
            <a:pPr marL="68580" lvl="0" indent="0">
              <a:spcBef>
                <a:spcPts val="0"/>
              </a:spcBef>
              <a:buClr>
                <a:srgbClr val="94C600"/>
              </a:buClr>
              <a:buNone/>
            </a:pPr>
            <a:r>
              <a:rPr lang="en-US" sz="1800" dirty="0">
                <a:solidFill>
                  <a:srgbClr val="3E3D2D"/>
                </a:solidFill>
              </a:rPr>
              <a:t>	– Committee Work &amp; Membership growth</a:t>
            </a:r>
          </a:p>
          <a:p>
            <a:pPr marL="68580" lvl="0" indent="0">
              <a:spcBef>
                <a:spcPts val="0"/>
              </a:spcBef>
              <a:buClr>
                <a:srgbClr val="94C600"/>
              </a:buClr>
              <a:buNone/>
            </a:pPr>
            <a:r>
              <a:rPr lang="en-US" sz="1800" dirty="0">
                <a:solidFill>
                  <a:srgbClr val="3E3D2D"/>
                </a:solidFill>
              </a:rPr>
              <a:t>	– Outreach &amp; Education</a:t>
            </a:r>
          </a:p>
          <a:p>
            <a:pPr marL="68580" lvl="0" indent="0">
              <a:spcBef>
                <a:spcPts val="0"/>
              </a:spcBef>
              <a:buClr>
                <a:srgbClr val="94C600"/>
              </a:buClr>
              <a:buNone/>
            </a:pPr>
            <a:r>
              <a:rPr lang="en-US" sz="1800" dirty="0">
                <a:solidFill>
                  <a:srgbClr val="3E3D2D"/>
                </a:solidFill>
              </a:rPr>
              <a:t>	– We Compost Program expansion and mapping project</a:t>
            </a:r>
          </a:p>
          <a:p>
            <a:pPr marL="68580" indent="0">
              <a:buNone/>
            </a:pPr>
            <a:endParaRPr lang="en-US" sz="2700" dirty="0"/>
          </a:p>
        </p:txBody>
      </p:sp>
      <p:pic>
        <p:nvPicPr>
          <p:cNvPr id="8" name="Picture 7"/>
          <p:cNvPicPr>
            <a:picLocks noChangeAspect="1"/>
          </p:cNvPicPr>
          <p:nvPr/>
        </p:nvPicPr>
        <p:blipFill>
          <a:blip r:embed="rId3"/>
          <a:stretch>
            <a:fillRect/>
          </a:stretch>
        </p:blipFill>
        <p:spPr>
          <a:xfrm>
            <a:off x="6718041" y="4572000"/>
            <a:ext cx="1511559" cy="1371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8748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458200" cy="3276600"/>
          </a:xfrm>
        </p:spPr>
        <p:txBody>
          <a:bodyPr>
            <a:normAutofit/>
          </a:bodyPr>
          <a:lstStyle/>
          <a:p>
            <a:pPr lvl="1">
              <a:spcBef>
                <a:spcPts val="0"/>
              </a:spcBef>
              <a:spcAft>
                <a:spcPts val="600"/>
              </a:spcAft>
            </a:pPr>
            <a:r>
              <a:rPr lang="en-US" sz="2000" dirty="0" smtClean="0"/>
              <a:t>IFSC Board has agreed to join the U.S. Composting Council as a State Organizational Committee, the first step in becoming a State Charter Chapter</a:t>
            </a:r>
          </a:p>
          <a:p>
            <a:pPr lvl="1">
              <a:spcBef>
                <a:spcPts val="0"/>
              </a:spcBef>
              <a:spcAft>
                <a:spcPts val="600"/>
              </a:spcAft>
            </a:pPr>
            <a:r>
              <a:rPr lang="en-US" sz="2000" dirty="0" smtClean="0"/>
              <a:t>End Market </a:t>
            </a:r>
            <a:r>
              <a:rPr lang="en-US" sz="2000" dirty="0"/>
              <a:t>Committee agrees that USCC’s Seal of Testing Assurance (STA) should become the primary standard for compost sites to meet to ensure a quality final product</a:t>
            </a:r>
          </a:p>
          <a:p>
            <a:pPr lvl="1">
              <a:spcBef>
                <a:spcPts val="0"/>
              </a:spcBef>
              <a:spcAft>
                <a:spcPts val="600"/>
              </a:spcAft>
            </a:pPr>
            <a:r>
              <a:rPr lang="en-US" sz="2000" dirty="0"/>
              <a:t>IFSC Board sees the value of USCC in helping with market development in IL, as market development is a key goal of the USCC</a:t>
            </a:r>
          </a:p>
        </p:txBody>
      </p:sp>
      <p:sp>
        <p:nvSpPr>
          <p:cNvPr id="3" name="Title 2"/>
          <p:cNvSpPr>
            <a:spLocks noGrp="1"/>
          </p:cNvSpPr>
          <p:nvPr>
            <p:ph type="title"/>
          </p:nvPr>
        </p:nvSpPr>
        <p:spPr>
          <a:xfrm>
            <a:off x="533400" y="228600"/>
            <a:ext cx="6477000" cy="762000"/>
          </a:xfrm>
        </p:spPr>
        <p:txBody>
          <a:bodyPr>
            <a:normAutofit/>
          </a:bodyPr>
          <a:lstStyle/>
          <a:p>
            <a:r>
              <a:rPr lang="en-US" b="1" dirty="0" smtClean="0">
                <a:solidFill>
                  <a:schemeClr val="tx1"/>
                </a:solidFill>
              </a:rPr>
              <a:t>IFSC Partners with USCC</a:t>
            </a:r>
            <a:endParaRPr lang="en-US" b="1" dirty="0">
              <a:solidFill>
                <a:schemeClr val="tx1"/>
              </a:solidFill>
            </a:endParaRPr>
          </a:p>
        </p:txBody>
      </p:sp>
      <p:sp>
        <p:nvSpPr>
          <p:cNvPr id="5" name="TextBox 4"/>
          <p:cNvSpPr txBox="1"/>
          <p:nvPr/>
        </p:nvSpPr>
        <p:spPr>
          <a:xfrm>
            <a:off x="-2895600" y="1828800"/>
            <a:ext cx="184731" cy="369332"/>
          </a:xfrm>
          <a:prstGeom prst="rect">
            <a:avLst/>
          </a:prstGeom>
          <a:noFill/>
        </p:spPr>
        <p:txBody>
          <a:bodyPr wrap="none" rtlCol="0">
            <a:spAutoFit/>
          </a:bodyPr>
          <a:lstStyle/>
          <a:p>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77748" y="4498828"/>
            <a:ext cx="4299252" cy="173069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2283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58772" y="4205096"/>
            <a:ext cx="3798736" cy="2136790"/>
          </a:xfrm>
          <a:prstGeom prst="rect">
            <a:avLst/>
          </a:prstGeom>
        </p:spPr>
      </p:pic>
      <p:sp>
        <p:nvSpPr>
          <p:cNvPr id="2" name="Title 1"/>
          <p:cNvSpPr>
            <a:spLocks noGrp="1"/>
          </p:cNvSpPr>
          <p:nvPr>
            <p:ph type="title"/>
          </p:nvPr>
        </p:nvSpPr>
        <p:spPr>
          <a:xfrm>
            <a:off x="-845372" y="33686"/>
            <a:ext cx="7024744" cy="1143000"/>
          </a:xfrm>
        </p:spPr>
        <p:txBody>
          <a:bodyPr>
            <a:noAutofit/>
          </a:bodyPr>
          <a:lstStyle/>
          <a:p>
            <a:pPr algn="ctr"/>
            <a:r>
              <a:rPr lang="en-US" sz="5400" dirty="0"/>
              <a:t>Join IFSC</a:t>
            </a:r>
          </a:p>
        </p:txBody>
      </p:sp>
      <p:pic>
        <p:nvPicPr>
          <p:cNvPr id="14" name="Picture 13"/>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58771" y="1075086"/>
            <a:ext cx="3798736" cy="2136789"/>
          </a:xfrm>
          <a:prstGeom prst="rect">
            <a:avLst/>
          </a:prstGeom>
        </p:spPr>
      </p:pic>
      <p:sp>
        <p:nvSpPr>
          <p:cNvPr id="16" name="TextBox 15"/>
          <p:cNvSpPr txBox="1"/>
          <p:nvPr/>
        </p:nvSpPr>
        <p:spPr>
          <a:xfrm>
            <a:off x="4758771" y="5898232"/>
            <a:ext cx="3746500" cy="461665"/>
          </a:xfrm>
          <a:prstGeom prst="rect">
            <a:avLst/>
          </a:prstGeom>
          <a:noFill/>
        </p:spPr>
        <p:txBody>
          <a:bodyPr wrap="square" rtlCol="0">
            <a:spAutoFit/>
          </a:bodyPr>
          <a:lstStyle/>
          <a:p>
            <a:r>
              <a:rPr lang="en-US" sz="2400" b="1" dirty="0"/>
              <a:t>illinoiscomposts.org/join</a:t>
            </a:r>
          </a:p>
        </p:txBody>
      </p:sp>
      <p:pic>
        <p:nvPicPr>
          <p:cNvPr id="3" name="Picture 2"/>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98098" y="1075086"/>
            <a:ext cx="3950101" cy="5266800"/>
          </a:xfrm>
          <a:prstGeom prst="rect">
            <a:avLst/>
          </a:prstGeom>
        </p:spPr>
      </p:pic>
      <p:sp>
        <p:nvSpPr>
          <p:cNvPr id="17" name="TextBox 16"/>
          <p:cNvSpPr txBox="1"/>
          <p:nvPr/>
        </p:nvSpPr>
        <p:spPr>
          <a:xfrm>
            <a:off x="1116096" y="3329455"/>
            <a:ext cx="7391400" cy="738664"/>
          </a:xfrm>
          <a:prstGeom prst="rect">
            <a:avLst/>
          </a:prstGeom>
          <a:solidFill>
            <a:schemeClr val="accent1">
              <a:lumMod val="75000"/>
            </a:schemeClr>
          </a:solidFill>
          <a:ln>
            <a:solidFill>
              <a:schemeClr val="bg2"/>
            </a:solidFill>
          </a:ln>
        </p:spPr>
        <p:txBody>
          <a:bodyPr wrap="square" rtlCol="0">
            <a:spAutoFit/>
          </a:bodyPr>
          <a:lstStyle/>
          <a:p>
            <a:r>
              <a:rPr lang="en-US" dirty="0"/>
              <a:t>Membership: Individual $50, Organization $150 </a:t>
            </a:r>
            <a:r>
              <a:rPr lang="en-US" sz="1200" dirty="0"/>
              <a:t>(3 people)</a:t>
            </a:r>
          </a:p>
          <a:p>
            <a:r>
              <a:rPr lang="en-US" b="1" dirty="0"/>
              <a:t>Partnership: </a:t>
            </a:r>
            <a:r>
              <a:rPr lang="en-US" sz="2400" b="1" dirty="0">
                <a:ln w="3175">
                  <a:solidFill>
                    <a:schemeClr val="tx1"/>
                  </a:solidFill>
                </a:ln>
                <a:solidFill>
                  <a:schemeClr val="bg1">
                    <a:lumMod val="50000"/>
                  </a:schemeClr>
                </a:solidFill>
              </a:rPr>
              <a:t>Silver $500</a:t>
            </a:r>
            <a:r>
              <a:rPr lang="en-US" sz="2400" dirty="0"/>
              <a:t> </a:t>
            </a:r>
            <a:r>
              <a:rPr lang="en-US" sz="2400" b="1" dirty="0">
                <a:ln w="3175">
                  <a:solidFill>
                    <a:schemeClr val="tx1"/>
                  </a:solidFill>
                </a:ln>
                <a:solidFill>
                  <a:srgbClr val="FFFF00"/>
                </a:solidFill>
              </a:rPr>
              <a:t>Gold $1000</a:t>
            </a:r>
            <a:r>
              <a:rPr lang="en-US" sz="2400" dirty="0"/>
              <a:t> </a:t>
            </a:r>
            <a:r>
              <a:rPr lang="en-US" sz="2400" b="1" dirty="0">
                <a:ln w="3175">
                  <a:solidFill>
                    <a:schemeClr val="tx1"/>
                  </a:solidFill>
                </a:ln>
                <a:solidFill>
                  <a:schemeClr val="bg1"/>
                </a:solidFill>
              </a:rPr>
              <a:t>Platinum $3000</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2639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2895600" y="1828800"/>
            <a:ext cx="184731" cy="369332"/>
          </a:xfrm>
          <a:prstGeom prst="rect">
            <a:avLst/>
          </a:prstGeom>
          <a:noFill/>
        </p:spPr>
        <p:txBody>
          <a:bodyPr wrap="none" rtlCol="0">
            <a:spAutoFit/>
          </a:bodyPr>
          <a:lstStyle/>
          <a:p>
            <a:endParaRPr lang="en-US" dirty="0"/>
          </a:p>
        </p:txBody>
      </p:sp>
      <p:pic>
        <p:nvPicPr>
          <p:cNvPr id="8" name="Content Placeholder 7" descr="Screen Clipping"/>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52600" y="30480"/>
            <a:ext cx="5562600" cy="6901912"/>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8192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8648" y="356033"/>
            <a:ext cx="3849952" cy="674510"/>
          </a:xfrm>
        </p:spPr>
        <p:txBody>
          <a:bodyPr>
            <a:noAutofit/>
          </a:bodyPr>
          <a:lstStyle/>
          <a:p>
            <a:pPr algn="ctr"/>
            <a:r>
              <a:rPr lang="en-US" sz="3600" dirty="0"/>
              <a:t>Follow IFSC</a:t>
            </a:r>
          </a:p>
        </p:txBody>
      </p:sp>
      <p:sp>
        <p:nvSpPr>
          <p:cNvPr id="3" name="Content Placeholder 2"/>
          <p:cNvSpPr>
            <a:spLocks noGrp="1"/>
          </p:cNvSpPr>
          <p:nvPr>
            <p:ph idx="1"/>
          </p:nvPr>
        </p:nvSpPr>
        <p:spPr>
          <a:xfrm>
            <a:off x="590103" y="1001362"/>
            <a:ext cx="7843193" cy="2125309"/>
          </a:xfrm>
        </p:spPr>
        <p:txBody>
          <a:bodyPr>
            <a:normAutofit/>
          </a:bodyPr>
          <a:lstStyle/>
          <a:p>
            <a:pPr lvl="1"/>
            <a:r>
              <a:rPr lang="en-US" sz="1800" dirty="0"/>
              <a:t>Website: </a:t>
            </a:r>
            <a:r>
              <a:rPr lang="en-US" sz="1800" dirty="0">
                <a:hlinkClick r:id="rId3"/>
              </a:rPr>
              <a:t>illinoiscomposts.org</a:t>
            </a:r>
            <a:r>
              <a:rPr lang="en-US" sz="1800" dirty="0"/>
              <a:t> </a:t>
            </a:r>
          </a:p>
          <a:p>
            <a:pPr lvl="1"/>
            <a:r>
              <a:rPr lang="en-US" sz="1800" dirty="0"/>
              <a:t>Blog: </a:t>
            </a:r>
            <a:r>
              <a:rPr lang="en-US" sz="1800" dirty="0">
                <a:hlinkClick r:id="rId4"/>
              </a:rPr>
              <a:t>http://illinoiscomposts.org/ifsc-blog</a:t>
            </a:r>
            <a:r>
              <a:rPr lang="en-US" sz="1800" dirty="0"/>
              <a:t> </a:t>
            </a:r>
          </a:p>
          <a:p>
            <a:pPr lvl="1"/>
            <a:r>
              <a:rPr lang="en-US" sz="1800" dirty="0"/>
              <a:t>Facebook: </a:t>
            </a:r>
            <a:r>
              <a:rPr lang="en-US" sz="1800" dirty="0">
                <a:hlinkClick r:id="rId5"/>
              </a:rPr>
              <a:t>facebook.com/</a:t>
            </a:r>
            <a:r>
              <a:rPr lang="en-US" sz="1800" dirty="0" err="1">
                <a:hlinkClick r:id="rId5"/>
              </a:rPr>
              <a:t>IllinoisFoodScrapCoalition</a:t>
            </a:r>
            <a:endParaRPr lang="en-US" sz="1800" dirty="0"/>
          </a:p>
          <a:p>
            <a:pPr lvl="1"/>
            <a:r>
              <a:rPr lang="en-US" sz="1800" dirty="0"/>
              <a:t>Twitter: </a:t>
            </a:r>
            <a:r>
              <a:rPr lang="en-US" sz="1800" dirty="0">
                <a:hlinkClick r:id="rId6"/>
              </a:rPr>
              <a:t>twitter.com/</a:t>
            </a:r>
            <a:r>
              <a:rPr lang="en-US" sz="1800" dirty="0" err="1">
                <a:hlinkClick r:id="rId6"/>
              </a:rPr>
              <a:t>ILComposts</a:t>
            </a:r>
            <a:endParaRPr lang="en-US" sz="1800" dirty="0"/>
          </a:p>
          <a:p>
            <a:pPr lvl="1"/>
            <a:r>
              <a:rPr lang="en-US" sz="1800" dirty="0"/>
              <a:t>YouTube: </a:t>
            </a:r>
            <a:r>
              <a:rPr lang="en-US" sz="1800" dirty="0">
                <a:hlinkClick r:id="rId7"/>
              </a:rPr>
              <a:t>youtube.com/user/</a:t>
            </a:r>
            <a:r>
              <a:rPr lang="en-US" sz="1800" dirty="0" err="1">
                <a:hlinkClick r:id="rId7"/>
              </a:rPr>
              <a:t>IllinoisFSC</a:t>
            </a:r>
            <a:endParaRPr lang="en-US" sz="1800" dirty="0"/>
          </a:p>
          <a:p>
            <a:pPr lvl="1"/>
            <a:r>
              <a:rPr lang="en-US" sz="1800" dirty="0"/>
              <a:t>LinkedIn: </a:t>
            </a:r>
            <a:r>
              <a:rPr lang="en-US" sz="1800" dirty="0">
                <a:hlinkClick r:id="rId8"/>
              </a:rPr>
              <a:t>linkedin.com/groups/8365760</a:t>
            </a:r>
            <a:endParaRPr lang="en-US" sz="1800" dirty="0"/>
          </a:p>
          <a:p>
            <a:pPr marL="68580" indent="0">
              <a:buNone/>
            </a:pPr>
            <a:endParaRPr lang="en-US" dirty="0"/>
          </a:p>
          <a:p>
            <a:pPr marL="68580" indent="0">
              <a:buNone/>
            </a:pP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142083" y="4718812"/>
            <a:ext cx="2165727" cy="299458"/>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2864" y="5091045"/>
            <a:ext cx="1087391" cy="1410865"/>
          </a:xfrm>
          <a:prstGeom prst="rect">
            <a:avLst/>
          </a:prstGeom>
        </p:spPr>
      </p:pic>
      <p:pic>
        <p:nvPicPr>
          <p:cNvPr id="7" name="Picture 6"/>
          <p:cNvPicPr>
            <a:picLocks noChangeAspect="1"/>
          </p:cNvPicPr>
          <p:nvPr/>
        </p:nvPicPr>
        <p:blipFill>
          <a:blip r:embed="rId11"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127655" y="3995445"/>
            <a:ext cx="2167686" cy="469156"/>
          </a:xfrm>
          <a:prstGeom prst="rect">
            <a:avLst/>
          </a:prstGeom>
        </p:spPr>
      </p:pic>
      <p:pic>
        <p:nvPicPr>
          <p:cNvPr id="8" name="Picture 7"/>
          <p:cNvPicPr>
            <a:picLocks noChangeAspect="1"/>
          </p:cNvPicPr>
          <p:nvPr/>
        </p:nvPicPr>
        <p:blipFill>
          <a:blip r:embed="rId12"/>
          <a:stretch>
            <a:fillRect/>
          </a:stretch>
        </p:blipFill>
        <p:spPr>
          <a:xfrm>
            <a:off x="7559127" y="3779201"/>
            <a:ext cx="947573" cy="1050227"/>
          </a:xfrm>
          <a:prstGeom prst="rect">
            <a:avLst/>
          </a:prstGeom>
        </p:spPr>
      </p:pic>
      <p:pic>
        <p:nvPicPr>
          <p:cNvPr id="9" name="Picture 8" descr="Screen Clipping"/>
          <p:cNvPicPr>
            <a:picLocks noChangeAspect="1"/>
          </p:cNvPicPr>
          <p:nvPr/>
        </p:nvPicPr>
        <p:blipFill>
          <a:blip r:embed="rId1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127655" y="5225443"/>
            <a:ext cx="2014822" cy="600814"/>
          </a:xfrm>
          <a:prstGeom prst="rect">
            <a:avLst/>
          </a:prstGeom>
        </p:spPr>
      </p:pic>
      <p:pic>
        <p:nvPicPr>
          <p:cNvPr id="10" name="Picture 9"/>
          <p:cNvPicPr>
            <a:picLocks noChangeAspect="1"/>
          </p:cNvPicPr>
          <p:nvPr/>
        </p:nvPicPr>
        <p:blipFill>
          <a:blip r:embed="rId14"/>
          <a:stretch>
            <a:fillRect/>
          </a:stretch>
        </p:blipFill>
        <p:spPr>
          <a:xfrm>
            <a:off x="7472446" y="4829428"/>
            <a:ext cx="1034254" cy="669679"/>
          </a:xfrm>
          <a:prstGeom prst="rect">
            <a:avLst/>
          </a:prstGeom>
        </p:spPr>
      </p:pic>
      <p:pic>
        <p:nvPicPr>
          <p:cNvPr id="11" name="Picture 10"/>
          <p:cNvPicPr>
            <a:picLocks noChangeAspect="1"/>
          </p:cNvPicPr>
          <p:nvPr/>
        </p:nvPicPr>
        <p:blipFill>
          <a:blip r:embed="rId15"/>
          <a:stretch>
            <a:fillRect/>
          </a:stretch>
        </p:blipFill>
        <p:spPr>
          <a:xfrm>
            <a:off x="2372874" y="5257977"/>
            <a:ext cx="2326070" cy="1077002"/>
          </a:xfrm>
          <a:prstGeom prst="rect">
            <a:avLst/>
          </a:prstGeom>
        </p:spPr>
      </p:pic>
      <p:pic>
        <p:nvPicPr>
          <p:cNvPr id="12" name="Picture 11"/>
          <p:cNvPicPr>
            <a:picLocks noChangeAspect="1"/>
          </p:cNvPicPr>
          <p:nvPr/>
        </p:nvPicPr>
        <p:blipFill>
          <a:blip r:embed="rId16"/>
          <a:stretch>
            <a:fillRect/>
          </a:stretch>
        </p:blipFill>
        <p:spPr>
          <a:xfrm>
            <a:off x="7021377" y="5772772"/>
            <a:ext cx="1536846" cy="560116"/>
          </a:xfrm>
          <a:prstGeom prst="rect">
            <a:avLst/>
          </a:prstGeom>
        </p:spPr>
      </p:pic>
      <p:pic>
        <p:nvPicPr>
          <p:cNvPr id="14" name="Picture 13" descr="Screen Clipping"/>
          <p:cNvPicPr>
            <a:picLocks noChangeAspect="1"/>
          </p:cNvPicPr>
          <p:nvPr/>
        </p:nvPicPr>
        <p:blipFill>
          <a:blip r:embed="rId1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2744" y="3887513"/>
            <a:ext cx="4321098" cy="1217292"/>
          </a:xfrm>
          <a:prstGeom prst="rect">
            <a:avLst/>
          </a:prstGeom>
        </p:spPr>
      </p:pic>
      <p:sp>
        <p:nvSpPr>
          <p:cNvPr id="15" name="TextBox 14"/>
          <p:cNvSpPr txBox="1"/>
          <p:nvPr/>
        </p:nvSpPr>
        <p:spPr>
          <a:xfrm>
            <a:off x="585947" y="3280581"/>
            <a:ext cx="7134336" cy="738664"/>
          </a:xfrm>
          <a:prstGeom prst="rect">
            <a:avLst/>
          </a:prstGeom>
          <a:noFill/>
        </p:spPr>
        <p:txBody>
          <a:bodyPr wrap="square" rtlCol="0">
            <a:spAutoFit/>
          </a:bodyPr>
          <a:lstStyle/>
          <a:p>
            <a:r>
              <a:rPr lang="en-US" sz="2400" b="1" dirty="0">
                <a:solidFill>
                  <a:schemeClr val="accent1">
                    <a:lumMod val="75000"/>
                  </a:schemeClr>
                </a:solidFill>
              </a:rPr>
              <a:t>Thank you to our 2017 IFSC Sustaining Partners</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1750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24744" cy="1143000"/>
          </a:xfrm>
        </p:spPr>
        <p:txBody>
          <a:bodyPr/>
          <a:lstStyle/>
          <a:p>
            <a:r>
              <a:rPr lang="en-US" b="1" dirty="0" smtClean="0">
                <a:solidFill>
                  <a:schemeClr val="tx1"/>
                </a:solidFill>
              </a:rPr>
              <a:t>Thank You</a:t>
            </a:r>
            <a:endParaRPr lang="en-US" b="1" dirty="0">
              <a:solidFill>
                <a:schemeClr val="tx1"/>
              </a:solidFill>
            </a:endParaRPr>
          </a:p>
        </p:txBody>
      </p:sp>
      <p:sp>
        <p:nvSpPr>
          <p:cNvPr id="3" name="Content Placeholder 2"/>
          <p:cNvSpPr>
            <a:spLocks noGrp="1"/>
          </p:cNvSpPr>
          <p:nvPr>
            <p:ph idx="1"/>
          </p:nvPr>
        </p:nvSpPr>
        <p:spPr>
          <a:xfrm>
            <a:off x="457200" y="1788054"/>
            <a:ext cx="8305800" cy="4765146"/>
          </a:xfrm>
        </p:spPr>
        <p:txBody>
          <a:bodyPr>
            <a:normAutofit fontScale="92500" lnSpcReduction="10000"/>
          </a:bodyPr>
          <a:lstStyle/>
          <a:p>
            <a:pPr marL="68580" indent="0">
              <a:buNone/>
            </a:pPr>
            <a:r>
              <a:rPr lang="en-US" dirty="0" smtClean="0"/>
              <a:t>For more information, or to get in contact with any of today’s speakers: </a:t>
            </a:r>
          </a:p>
          <a:p>
            <a:pPr marL="68580" indent="0">
              <a:buNone/>
            </a:pPr>
            <a:endParaRPr lang="en-US" dirty="0"/>
          </a:p>
          <a:p>
            <a:pPr marL="68580" indent="0">
              <a:buNone/>
            </a:pPr>
            <a:r>
              <a:rPr lang="en-US" b="1" dirty="0" smtClean="0"/>
              <a:t>Liz </a:t>
            </a:r>
            <a:r>
              <a:rPr lang="en-US" b="1" dirty="0" err="1" smtClean="0"/>
              <a:t>Bosarge</a:t>
            </a:r>
            <a:r>
              <a:rPr lang="en-US" b="1" dirty="0" smtClean="0"/>
              <a:t>	</a:t>
            </a:r>
            <a:r>
              <a:rPr lang="en-US" dirty="0" smtClean="0"/>
              <a:t>	</a:t>
            </a:r>
            <a:r>
              <a:rPr lang="en-US" dirty="0" smtClean="0">
                <a:hlinkClick r:id="rId2"/>
              </a:rPr>
              <a:t>illinoiscomposts@gmail.com</a:t>
            </a:r>
            <a:endParaRPr lang="en-US" dirty="0" smtClean="0"/>
          </a:p>
          <a:p>
            <a:pPr marL="68580" indent="0">
              <a:buNone/>
            </a:pPr>
            <a:endParaRPr lang="en-US" b="1" dirty="0" smtClean="0"/>
          </a:p>
          <a:p>
            <a:pPr marL="68580" indent="0">
              <a:buNone/>
            </a:pPr>
            <a:r>
              <a:rPr lang="en-US" b="1" dirty="0" smtClean="0"/>
              <a:t>Susan Casey</a:t>
            </a:r>
            <a:r>
              <a:rPr lang="en-US" dirty="0"/>
              <a:t>	</a:t>
            </a:r>
            <a:r>
              <a:rPr lang="en-US" dirty="0" smtClean="0"/>
              <a:t>	</a:t>
            </a:r>
            <a:r>
              <a:rPr lang="en-US" dirty="0" smtClean="0">
                <a:hlinkClick r:id="rId3"/>
              </a:rPr>
              <a:t>susan@sevengenerationsahead.org</a:t>
            </a:r>
            <a:endParaRPr lang="en-US" dirty="0" smtClean="0"/>
          </a:p>
          <a:p>
            <a:pPr marL="68580" indent="0">
              <a:buNone/>
            </a:pPr>
            <a:endParaRPr lang="en-US" b="1" dirty="0" smtClean="0"/>
          </a:p>
          <a:p>
            <a:pPr marL="68580" indent="0">
              <a:buNone/>
            </a:pPr>
            <a:r>
              <a:rPr lang="en-US" b="1" dirty="0" smtClean="0"/>
              <a:t>Walter Willis 		</a:t>
            </a:r>
            <a:r>
              <a:rPr lang="en-US" dirty="0" smtClean="0">
                <a:hlinkClick r:id="rId4"/>
              </a:rPr>
              <a:t>wwillis@swalco.org</a:t>
            </a:r>
            <a:endParaRPr lang="en-US" dirty="0" smtClean="0"/>
          </a:p>
          <a:p>
            <a:pPr marL="68580" indent="0">
              <a:buNone/>
            </a:pPr>
            <a:endParaRPr lang="en-US" b="1" dirty="0" smtClean="0"/>
          </a:p>
          <a:p>
            <a:pPr marL="68580" indent="0">
              <a:buNone/>
            </a:pPr>
            <a:r>
              <a:rPr lang="en-US" b="1" dirty="0" smtClean="0"/>
              <a:t>Jennifer </a:t>
            </a:r>
            <a:r>
              <a:rPr lang="en-US" b="1" dirty="0" err="1" smtClean="0"/>
              <a:t>Jarland</a:t>
            </a:r>
            <a:r>
              <a:rPr lang="en-US" b="1" dirty="0" smtClean="0"/>
              <a:t>	</a:t>
            </a:r>
            <a:r>
              <a:rPr lang="en-US" dirty="0" smtClean="0">
                <a:hlinkClick r:id="rId5"/>
              </a:rPr>
              <a:t>JarlandJennifer@co.kane.il.us</a:t>
            </a:r>
            <a:endParaRPr lang="en-US" dirty="0" smtClean="0"/>
          </a:p>
          <a:p>
            <a:pPr marL="68580" indent="0">
              <a:buNone/>
            </a:pPr>
            <a:endParaRPr lang="en-US" dirty="0" smtClean="0"/>
          </a:p>
          <a:p>
            <a:pPr marL="68580" indent="0">
              <a:buNone/>
            </a:pPr>
            <a:r>
              <a:rPr lang="en-US" b="1" dirty="0" smtClean="0"/>
              <a:t>Michelle Gibson</a:t>
            </a:r>
            <a:r>
              <a:rPr lang="en-US" dirty="0" smtClean="0"/>
              <a:t>	</a:t>
            </a:r>
            <a:r>
              <a:rPr lang="en-US" dirty="0" smtClean="0">
                <a:hlinkClick r:id="rId6"/>
              </a:rPr>
              <a:t>MGibson@dekalbcounty.org</a:t>
            </a:r>
            <a:endParaRPr lang="en-US" dirty="0" smtClean="0"/>
          </a:p>
          <a:p>
            <a:pPr marL="68580" indent="0">
              <a:buNone/>
            </a:pPr>
            <a:endParaRPr lang="en-US" dirty="0" smtClean="0"/>
          </a:p>
          <a:p>
            <a:pPr marL="68580" indent="0">
              <a:buNone/>
            </a:pPr>
            <a:endParaRPr lang="en-US" dirty="0" smtClean="0"/>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0320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000" dirty="0"/>
              <a:t>Q &amp; A</a:t>
            </a:r>
          </a:p>
        </p:txBody>
      </p:sp>
      <p:sp>
        <p:nvSpPr>
          <p:cNvPr id="4" name="Footer Placeholder 3"/>
          <p:cNvSpPr>
            <a:spLocks noGrp="1"/>
          </p:cNvSpPr>
          <p:nvPr>
            <p:ph type="ftr" sz="quarter" idx="11"/>
          </p:nvPr>
        </p:nvSpPr>
        <p:spPr/>
        <p:txBody>
          <a:bodyPr/>
          <a:lstStyle/>
          <a:p>
            <a:endParaRPr lang="en-US"/>
          </a:p>
        </p:txBody>
      </p:sp>
      <p:pic>
        <p:nvPicPr>
          <p:cNvPr id="1028" name="Picture 4" descr="Image result for Questions about food images"/>
          <p:cNvPicPr>
            <a:picLocks noGrp="1" noChangeAspect="1" noChangeArrowheads="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899067" y="2324100"/>
            <a:ext cx="3064878" cy="35083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2904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45869" y="609600"/>
            <a:ext cx="7024744" cy="572536"/>
          </a:xfrm>
        </p:spPr>
        <p:txBody>
          <a:bodyPr>
            <a:normAutofit fontScale="90000"/>
          </a:bodyPr>
          <a:lstStyle/>
          <a:p>
            <a:r>
              <a:rPr lang="en-US" dirty="0"/>
              <a:t>Strategic Planning Goals</a:t>
            </a:r>
          </a:p>
        </p:txBody>
      </p:sp>
      <p:sp>
        <p:nvSpPr>
          <p:cNvPr id="3" name="Content Placeholder 2"/>
          <p:cNvSpPr>
            <a:spLocks noGrp="1"/>
          </p:cNvSpPr>
          <p:nvPr>
            <p:ph idx="1"/>
          </p:nvPr>
        </p:nvSpPr>
        <p:spPr>
          <a:xfrm>
            <a:off x="533400" y="1371600"/>
            <a:ext cx="8001000" cy="4990064"/>
          </a:xfrm>
        </p:spPr>
        <p:txBody>
          <a:bodyPr>
            <a:normAutofit fontScale="70000" lnSpcReduction="20000"/>
          </a:bodyPr>
          <a:lstStyle/>
          <a:p>
            <a:pPr>
              <a:lnSpc>
                <a:spcPct val="120000"/>
              </a:lnSpc>
              <a:spcBef>
                <a:spcPts val="600"/>
              </a:spcBef>
              <a:spcAft>
                <a:spcPts val="600"/>
              </a:spcAft>
            </a:pPr>
            <a:r>
              <a:rPr lang="en-US" sz="2700" b="1" dirty="0"/>
              <a:t>Policy: </a:t>
            </a:r>
            <a:r>
              <a:rPr lang="en-US" sz="2700" dirty="0"/>
              <a:t>permitting and siting; diversion laws; planning; government involvement</a:t>
            </a:r>
          </a:p>
          <a:p>
            <a:pPr>
              <a:lnSpc>
                <a:spcPct val="120000"/>
              </a:lnSpc>
              <a:spcBef>
                <a:spcPts val="600"/>
              </a:spcBef>
              <a:spcAft>
                <a:spcPts val="600"/>
              </a:spcAft>
            </a:pPr>
            <a:r>
              <a:rPr lang="en-US" sz="2700" b="1" dirty="0"/>
              <a:t>End Product: </a:t>
            </a:r>
            <a:r>
              <a:rPr lang="en-US" sz="2700" dirty="0"/>
              <a:t>identifying markets; education; engagement; contamination; certification</a:t>
            </a:r>
          </a:p>
          <a:p>
            <a:pPr>
              <a:lnSpc>
                <a:spcPct val="120000"/>
              </a:lnSpc>
              <a:spcBef>
                <a:spcPts val="600"/>
              </a:spcBef>
              <a:spcAft>
                <a:spcPts val="600"/>
              </a:spcAft>
            </a:pPr>
            <a:r>
              <a:rPr lang="en-US" sz="2700" b="1" dirty="0"/>
              <a:t>Programs: </a:t>
            </a:r>
            <a:r>
              <a:rPr lang="en-US" sz="2700" dirty="0"/>
              <a:t>We Compost; Synergy &amp; Collaboration; food service program development (@ schools, universities, restaurants, hospitals); water quality links; establishing temporary drop-offs; data bases; measurement; mapping; establish goals; farm-based composting; Zero Waste schools; community colleges network</a:t>
            </a:r>
          </a:p>
          <a:p>
            <a:pPr>
              <a:lnSpc>
                <a:spcPct val="120000"/>
              </a:lnSpc>
              <a:spcBef>
                <a:spcPts val="600"/>
              </a:spcBef>
              <a:spcAft>
                <a:spcPts val="600"/>
              </a:spcAft>
            </a:pPr>
            <a:r>
              <a:rPr lang="en-US" sz="2700" b="1" dirty="0"/>
              <a:t>Education: </a:t>
            </a:r>
            <a:r>
              <a:rPr lang="en-US" sz="2700" dirty="0"/>
              <a:t>pumpkin recycling events; case studies; legislative executive summary; alignment with complementary initiatives; events calendar; website; IFSC Composting hierarchy; tours of facilities; building awareness; articles published; conferences &amp; events; hauler engagement; promoting route density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0787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lowchart: Connector 4"/>
          <p:cNvSpPr/>
          <p:nvPr/>
        </p:nvSpPr>
        <p:spPr>
          <a:xfrm>
            <a:off x="4972480" y="3194340"/>
            <a:ext cx="2798968" cy="291554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97879" y="3733801"/>
            <a:ext cx="2773569" cy="1661868"/>
          </a:xfrm>
        </p:spPr>
        <p:txBody>
          <a:bodyPr>
            <a:normAutofit fontScale="85000" lnSpcReduction="20000"/>
          </a:bodyPr>
          <a:lstStyle/>
          <a:p>
            <a:pPr marL="68580" indent="0" algn="ctr">
              <a:lnSpc>
                <a:spcPct val="120000"/>
              </a:lnSpc>
              <a:spcBef>
                <a:spcPts val="0"/>
              </a:spcBef>
              <a:buNone/>
            </a:pPr>
            <a:r>
              <a:rPr lang="en-US" sz="2900" b="1" dirty="0"/>
              <a:t>h</a:t>
            </a:r>
            <a:r>
              <a:rPr lang="en-US" sz="2900" b="1" dirty="0" smtClean="0"/>
              <a:t>as grown</a:t>
            </a:r>
          </a:p>
          <a:p>
            <a:pPr marL="68580" indent="0" algn="ctr">
              <a:lnSpc>
                <a:spcPct val="120000"/>
              </a:lnSpc>
              <a:spcBef>
                <a:spcPts val="0"/>
              </a:spcBef>
              <a:buNone/>
            </a:pPr>
            <a:r>
              <a:rPr lang="en-US" sz="2900" b="1" dirty="0"/>
              <a:t>f</a:t>
            </a:r>
            <a:r>
              <a:rPr lang="en-US" sz="2900" b="1" dirty="0" smtClean="0"/>
              <a:t>rom </a:t>
            </a:r>
            <a:r>
              <a:rPr lang="en-US" sz="2900" b="1" dirty="0"/>
              <a:t>8 in 2012 </a:t>
            </a:r>
          </a:p>
          <a:p>
            <a:pPr marL="68580" indent="0" algn="ctr">
              <a:lnSpc>
                <a:spcPct val="120000"/>
              </a:lnSpc>
              <a:spcBef>
                <a:spcPts val="0"/>
              </a:spcBef>
              <a:buNone/>
            </a:pPr>
            <a:r>
              <a:rPr lang="en-US" sz="2900" b="1" dirty="0"/>
              <a:t>to </a:t>
            </a:r>
          </a:p>
          <a:p>
            <a:pPr marL="68580" indent="0" algn="ctr">
              <a:lnSpc>
                <a:spcPct val="120000"/>
              </a:lnSpc>
              <a:spcBef>
                <a:spcPts val="0"/>
              </a:spcBef>
              <a:buNone/>
            </a:pPr>
            <a:r>
              <a:rPr lang="en-US" sz="2900" b="1" dirty="0" smtClean="0"/>
              <a:t>100+ </a:t>
            </a:r>
            <a:r>
              <a:rPr lang="en-US" sz="2900" b="1" dirty="0"/>
              <a:t>in 2017</a:t>
            </a:r>
          </a:p>
          <a:p>
            <a:pPr marL="68580" indent="0" algn="ctr">
              <a:buNone/>
            </a:pPr>
            <a:endParaRPr lang="en-US" sz="1200" dirty="0"/>
          </a:p>
        </p:txBody>
      </p:sp>
      <p:sp>
        <p:nvSpPr>
          <p:cNvPr id="4" name="Rounded Rectangle 3"/>
          <p:cNvSpPr/>
          <p:nvPr/>
        </p:nvSpPr>
        <p:spPr>
          <a:xfrm>
            <a:off x="1023257" y="1781662"/>
            <a:ext cx="2286000" cy="9222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Communications and Outreach</a:t>
            </a:r>
          </a:p>
        </p:txBody>
      </p:sp>
      <p:sp>
        <p:nvSpPr>
          <p:cNvPr id="6" name="Rounded Rectangle 5"/>
          <p:cNvSpPr/>
          <p:nvPr/>
        </p:nvSpPr>
        <p:spPr>
          <a:xfrm>
            <a:off x="3761683" y="576993"/>
            <a:ext cx="2286000" cy="9222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Market Development</a:t>
            </a:r>
          </a:p>
        </p:txBody>
      </p:sp>
      <p:sp>
        <p:nvSpPr>
          <p:cNvPr id="7" name="Rounded Rectangle 6"/>
          <p:cNvSpPr/>
          <p:nvPr/>
        </p:nvSpPr>
        <p:spPr>
          <a:xfrm>
            <a:off x="996044" y="576993"/>
            <a:ext cx="2286000" cy="9222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Policy and Permitting</a:t>
            </a:r>
          </a:p>
        </p:txBody>
      </p:sp>
      <p:sp>
        <p:nvSpPr>
          <p:cNvPr id="8" name="Rounded Rectangle 7"/>
          <p:cNvSpPr/>
          <p:nvPr/>
        </p:nvSpPr>
        <p:spPr>
          <a:xfrm>
            <a:off x="3761683" y="1781662"/>
            <a:ext cx="2286000" cy="9222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Education</a:t>
            </a:r>
          </a:p>
        </p:txBody>
      </p:sp>
      <p:sp>
        <p:nvSpPr>
          <p:cNvPr id="9" name="Rounded Rectangle 8"/>
          <p:cNvSpPr/>
          <p:nvPr/>
        </p:nvSpPr>
        <p:spPr>
          <a:xfrm>
            <a:off x="983343" y="2986331"/>
            <a:ext cx="2286000" cy="9222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Social Media and Website</a:t>
            </a:r>
          </a:p>
        </p:txBody>
      </p:sp>
      <p:sp>
        <p:nvSpPr>
          <p:cNvPr id="10" name="Rounded Rectangle 9"/>
          <p:cNvSpPr/>
          <p:nvPr/>
        </p:nvSpPr>
        <p:spPr>
          <a:xfrm>
            <a:off x="996044" y="5395669"/>
            <a:ext cx="2286000" cy="9222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Membership </a:t>
            </a:r>
          </a:p>
        </p:txBody>
      </p:sp>
      <p:sp>
        <p:nvSpPr>
          <p:cNvPr id="11" name="Rounded Rectangle 10"/>
          <p:cNvSpPr/>
          <p:nvPr/>
        </p:nvSpPr>
        <p:spPr>
          <a:xfrm>
            <a:off x="1008743" y="4191000"/>
            <a:ext cx="2286000" cy="9222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WeCompost</a:t>
            </a:r>
            <a:endParaRPr lang="en-US" b="1" dirty="0"/>
          </a:p>
        </p:txBody>
      </p:sp>
      <p:sp>
        <p:nvSpPr>
          <p:cNvPr id="2" name="Notched Right Arrow 1"/>
          <p:cNvSpPr/>
          <p:nvPr/>
        </p:nvSpPr>
        <p:spPr>
          <a:xfrm rot="20532701">
            <a:off x="2980131" y="5362460"/>
            <a:ext cx="2033781"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574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1999"/>
            <a:ext cx="7024744" cy="1143000"/>
          </a:xfrm>
        </p:spPr>
        <p:txBody>
          <a:bodyPr>
            <a:normAutofit fontScale="90000"/>
          </a:bodyPr>
          <a:lstStyle/>
          <a:p>
            <a:r>
              <a:rPr lang="en-US" b="1" dirty="0" smtClean="0">
                <a:solidFill>
                  <a:schemeClr val="tx1"/>
                </a:solidFill>
              </a:rPr>
              <a:t>Food Scrap Composting in Illinois Update</a:t>
            </a:r>
            <a:endParaRPr lang="en-US" b="1" dirty="0">
              <a:solidFill>
                <a:schemeClr val="tx1"/>
              </a:solidFill>
            </a:endParaRPr>
          </a:p>
        </p:txBody>
      </p:sp>
      <p:sp>
        <p:nvSpPr>
          <p:cNvPr id="3" name="Content Placeholder 2"/>
          <p:cNvSpPr>
            <a:spLocks noGrp="1"/>
          </p:cNvSpPr>
          <p:nvPr>
            <p:ph idx="1"/>
          </p:nvPr>
        </p:nvSpPr>
        <p:spPr>
          <a:xfrm>
            <a:off x="762000" y="2514600"/>
            <a:ext cx="6777317" cy="3508977"/>
          </a:xfrm>
        </p:spPr>
        <p:txBody>
          <a:bodyPr>
            <a:normAutofit fontScale="92500" lnSpcReduction="20000"/>
          </a:bodyPr>
          <a:lstStyle/>
          <a:p>
            <a:pPr marL="68580" indent="0">
              <a:buNone/>
            </a:pPr>
            <a:r>
              <a:rPr lang="en-US" b="1" dirty="0" smtClean="0"/>
              <a:t>43 IEPA permitted compost processors</a:t>
            </a:r>
          </a:p>
          <a:p>
            <a:pPr lvl="1"/>
            <a:r>
              <a:rPr lang="en-US" dirty="0" smtClean="0"/>
              <a:t>12-14 of these accept food scraps</a:t>
            </a:r>
            <a:endParaRPr lang="en-US" dirty="0"/>
          </a:p>
          <a:p>
            <a:pPr marL="68580" indent="0">
              <a:buNone/>
            </a:pPr>
            <a:endParaRPr lang="en-US" dirty="0"/>
          </a:p>
          <a:p>
            <a:pPr marL="68580" indent="0">
              <a:buNone/>
            </a:pPr>
            <a:r>
              <a:rPr lang="en-US" b="1" dirty="0" smtClean="0"/>
              <a:t>127 We Compost partners</a:t>
            </a:r>
          </a:p>
          <a:p>
            <a:pPr marL="365760" lvl="1" indent="0">
              <a:buNone/>
            </a:pPr>
            <a:r>
              <a:rPr lang="en-US" dirty="0" smtClean="0"/>
              <a:t>restaurants, institutions, businesses, schools and municipalities now compost food scraps</a:t>
            </a:r>
          </a:p>
          <a:p>
            <a:pPr marL="68580" indent="0">
              <a:buNone/>
            </a:pPr>
            <a:endParaRPr lang="en-US" dirty="0"/>
          </a:p>
          <a:p>
            <a:pPr marL="68580" indent="0">
              <a:buNone/>
            </a:pPr>
            <a:r>
              <a:rPr lang="en-US" b="1" dirty="0" smtClean="0"/>
              <a:t>State policies enacted to support hauling and processing of food scraps</a:t>
            </a:r>
          </a:p>
          <a:p>
            <a:pPr marL="365760" lvl="1" indent="0">
              <a:buNone/>
            </a:pPr>
            <a:r>
              <a:rPr lang="en-US" dirty="0" smtClean="0"/>
              <a:t>Residential 3</a:t>
            </a:r>
            <a:r>
              <a:rPr lang="en-US" baseline="30000" dirty="0" smtClean="0"/>
              <a:t>rd</a:t>
            </a:r>
            <a:r>
              <a:rPr lang="en-US" dirty="0" smtClean="0"/>
              <a:t> cart, ride along (with </a:t>
            </a:r>
            <a:r>
              <a:rPr lang="en-US" dirty="0" err="1" smtClean="0"/>
              <a:t>yardwaste</a:t>
            </a:r>
            <a:r>
              <a:rPr lang="en-US" dirty="0" smtClean="0"/>
              <a:t>), organic </a:t>
            </a:r>
            <a:r>
              <a:rPr lang="en-US" dirty="0" err="1" smtClean="0"/>
              <a:t>dropoff</a:t>
            </a:r>
            <a:r>
              <a:rPr lang="en-US" dirty="0" smtClean="0"/>
              <a:t> (1</a:t>
            </a:r>
            <a:r>
              <a:rPr lang="en-US" baseline="30000" dirty="0" smtClean="0"/>
              <a:t>st</a:t>
            </a:r>
            <a:r>
              <a:rPr lang="en-US" dirty="0" smtClean="0"/>
              <a:t> pumpkins and now more) </a:t>
            </a:r>
            <a:endParaRPr lang="en-US" dirty="0"/>
          </a:p>
        </p:txBody>
      </p:sp>
      <p:pic>
        <p:nvPicPr>
          <p:cNvPr id="5" name="Picture 4"/>
          <p:cNvPicPr>
            <a:picLocks noChangeAspect="1"/>
          </p:cNvPicPr>
          <p:nvPr/>
        </p:nvPicPr>
        <p:blipFill>
          <a:blip r:embed="rId3"/>
          <a:stretch>
            <a:fillRect/>
          </a:stretch>
        </p:blipFill>
        <p:spPr>
          <a:xfrm>
            <a:off x="6125549" y="1447801"/>
            <a:ext cx="2451040" cy="222409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9436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400"/>
        <p:cNvGrpSpPr/>
        <p:nvPr/>
      </p:nvGrpSpPr>
      <p:grpSpPr>
        <a:xfrm>
          <a:off x="0" y="0"/>
          <a:ext cx="0" cy="0"/>
          <a:chOff x="0" y="0"/>
          <a:chExt cx="0" cy="0"/>
        </a:xfrm>
      </p:grpSpPr>
      <p:pic>
        <p:nvPicPr>
          <p:cNvPr id="401" name="Shape 401"/>
          <p:cNvPicPr preferRelativeResize="0"/>
          <p:nvPr/>
        </p:nvPicPr>
        <p:blipFill rotWithShape="1">
          <a:blip r:embed="rId3">
            <a:alphaModFix/>
          </a:blip>
          <a:srcRect/>
          <a:stretch/>
        </p:blipFill>
        <p:spPr>
          <a:xfrm>
            <a:off x="1600200" y="0"/>
            <a:ext cx="5715000" cy="6858000"/>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9262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33"/>
        <p:cNvGrpSpPr/>
        <p:nvPr/>
      </p:nvGrpSpPr>
      <p:grpSpPr>
        <a:xfrm>
          <a:off x="0" y="0"/>
          <a:ext cx="0" cy="0"/>
          <a:chOff x="0" y="0"/>
          <a:chExt cx="0" cy="0"/>
        </a:xfrm>
      </p:grpSpPr>
      <p:sp>
        <p:nvSpPr>
          <p:cNvPr id="2" name="Title 1"/>
          <p:cNvSpPr>
            <a:spLocks noGrp="1"/>
          </p:cNvSpPr>
          <p:nvPr>
            <p:ph type="title"/>
          </p:nvPr>
        </p:nvSpPr>
        <p:spPr>
          <a:xfrm>
            <a:off x="2895600" y="2112772"/>
            <a:ext cx="3395963" cy="1922653"/>
          </a:xfrm>
        </p:spPr>
        <p:txBody>
          <a:bodyPr>
            <a:noAutofit/>
          </a:bodyPr>
          <a:lstStyle/>
          <a:p>
            <a:pPr lvl="0" algn="ctr"/>
            <a:r>
              <a:rPr lang="en-US" b="1" dirty="0" smtClean="0">
                <a:solidFill>
                  <a:schemeClr val="tx1"/>
                </a:solidFill>
                <a:ea typeface="Questrial"/>
                <a:cs typeface="Questrial"/>
                <a:sym typeface="Questrial"/>
              </a:rPr>
              <a:t>Food: Land: Opportunity Grant</a:t>
            </a:r>
            <a:endParaRPr lang="en-US" b="1" dirty="0">
              <a:solidFill>
                <a:schemeClr val="tx1"/>
              </a:solidFill>
            </a:endParaRPr>
          </a:p>
        </p:txBody>
      </p:sp>
      <p:pic>
        <p:nvPicPr>
          <p:cNvPr id="337" name="Shape 337"/>
          <p:cNvPicPr preferRelativeResize="0"/>
          <p:nvPr/>
        </p:nvPicPr>
        <p:blipFill rotWithShape="1">
          <a:blip r:embed="rId3">
            <a:alphaModFix/>
          </a:blip>
          <a:srcRect/>
          <a:stretch/>
        </p:blipFill>
        <p:spPr>
          <a:xfrm>
            <a:off x="1042987" y="2778125"/>
            <a:ext cx="114300" cy="114300"/>
          </a:xfrm>
          <a:prstGeom prst="rect">
            <a:avLst/>
          </a:prstGeom>
          <a:noFill/>
          <a:ln>
            <a:noFill/>
          </a:ln>
        </p:spPr>
      </p:pic>
      <p:sp>
        <p:nvSpPr>
          <p:cNvPr id="3" name="Flowchart: Connector 2"/>
          <p:cNvSpPr/>
          <p:nvPr/>
        </p:nvSpPr>
        <p:spPr>
          <a:xfrm>
            <a:off x="1812090" y="533400"/>
            <a:ext cx="5432755" cy="5454836"/>
          </a:xfrm>
          <a:prstGeom prst="flowChartConnector">
            <a:avLst/>
          </a:prstGeom>
          <a:noFill/>
          <a:ln w="920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http://cdn.funcheap.com/wp-content/uploads/2011/04/real_compost2-250x166.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45158" y="2112772"/>
            <a:ext cx="1702033" cy="127049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Shape 364"/>
          <p:cNvPicPr preferRelativeResize="0"/>
          <p:nvPr/>
        </p:nvPicPr>
        <p:blipFill rotWithShape="1">
          <a:blip r:embed="rId5">
            <a:alphaModFix/>
          </a:blip>
          <a:srcRect/>
          <a:stretch/>
        </p:blipFill>
        <p:spPr>
          <a:xfrm>
            <a:off x="6687355" y="3678675"/>
            <a:ext cx="1557391" cy="1258179"/>
          </a:xfrm>
          <a:prstGeom prst="rect">
            <a:avLst/>
          </a:prstGeom>
          <a:noFill/>
          <a:ln>
            <a:noFill/>
          </a:ln>
        </p:spPr>
      </p:pic>
      <p:pic>
        <p:nvPicPr>
          <p:cNvPr id="13" name="Picture 12" descr="Turning of Windrows 20.JPG"/>
          <p:cNvPicPr>
            <a:picLocks noChangeAspect="1"/>
          </p:cNvPicPr>
          <p:nvPr/>
        </p:nvPicPr>
        <p:blipFill>
          <a:blip r:embed="rId6" cstate="screen"/>
          <a:stretch>
            <a:fillRect/>
          </a:stretch>
        </p:blipFill>
        <p:spPr>
          <a:xfrm>
            <a:off x="4754976" y="4696506"/>
            <a:ext cx="1787234" cy="1340425"/>
          </a:xfrm>
          <a:prstGeom prst="rect">
            <a:avLst/>
          </a:prstGeom>
        </p:spPr>
      </p:pic>
      <p:pic>
        <p:nvPicPr>
          <p:cNvPr id="12" name="Content Placeholder 3"/>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618065" y="4706907"/>
            <a:ext cx="1717732" cy="1288299"/>
          </a:xfrm>
          <a:prstGeom prst="rect">
            <a:avLst/>
          </a:prstGeom>
        </p:spPr>
      </p:pic>
      <p:pic>
        <p:nvPicPr>
          <p:cNvPr id="10" name="Shape 268"/>
          <p:cNvPicPr preferRelativeResize="0"/>
          <p:nvPr/>
        </p:nvPicPr>
        <p:blipFill rotWithShape="1">
          <a:blip r:embed="rId8">
            <a:alphaModFix/>
          </a:blip>
          <a:srcRect/>
          <a:stretch/>
        </p:blipFill>
        <p:spPr>
          <a:xfrm>
            <a:off x="974901" y="3678676"/>
            <a:ext cx="1485166" cy="1258179"/>
          </a:xfrm>
          <a:prstGeom prst="rect">
            <a:avLst/>
          </a:prstGeom>
          <a:noFill/>
          <a:ln>
            <a:noFill/>
          </a:ln>
        </p:spPr>
      </p:pic>
      <p:pic>
        <p:nvPicPr>
          <p:cNvPr id="9" name="Shape 267"/>
          <p:cNvPicPr preferRelativeResize="0"/>
          <p:nvPr/>
        </p:nvPicPr>
        <p:blipFill rotWithShape="1">
          <a:blip r:embed="rId9">
            <a:alphaModFix/>
          </a:blip>
          <a:srcRect/>
          <a:stretch/>
        </p:blipFill>
        <p:spPr>
          <a:xfrm>
            <a:off x="798712" y="2129139"/>
            <a:ext cx="1524000" cy="1254125"/>
          </a:xfrm>
          <a:prstGeom prst="rect">
            <a:avLst/>
          </a:prstGeom>
          <a:noFill/>
          <a:ln>
            <a:noFill/>
          </a:ln>
        </p:spPr>
      </p:pic>
      <p:sp>
        <p:nvSpPr>
          <p:cNvPr id="4" name="TextBox 3"/>
          <p:cNvSpPr txBox="1"/>
          <p:nvPr/>
        </p:nvSpPr>
        <p:spPr>
          <a:xfrm>
            <a:off x="7467600" y="5867400"/>
            <a:ext cx="595035" cy="369332"/>
          </a:xfrm>
          <a:prstGeom prst="rect">
            <a:avLst/>
          </a:prstGeom>
          <a:noFill/>
        </p:spPr>
        <p:txBody>
          <a:bodyPr wrap="none" rtlCol="0">
            <a:spAutoFit/>
          </a:bodyPr>
          <a:lstStyle/>
          <a:p>
            <a:r>
              <a:rPr lang="en-US" dirty="0">
                <a:hlinkClick r:id="rId10"/>
              </a:rPr>
              <a:t>Link</a:t>
            </a:r>
            <a:endParaRPr lang="en-US" dirty="0"/>
          </a:p>
        </p:txBody>
      </p:sp>
      <p:pic>
        <p:nvPicPr>
          <p:cNvPr id="15" name="Shape 360"/>
          <p:cNvPicPr preferRelativeResize="0"/>
          <p:nvPr/>
        </p:nvPicPr>
        <p:blipFill>
          <a:blip r:embed="rId11">
            <a:alphaModFix/>
          </a:blip>
          <a:stretch>
            <a:fillRect/>
          </a:stretch>
        </p:blipFill>
        <p:spPr>
          <a:xfrm>
            <a:off x="3033372" y="1102614"/>
            <a:ext cx="2990190" cy="698153"/>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0615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55"/>
        <p:cNvGrpSpPr/>
        <p:nvPr/>
      </p:nvGrpSpPr>
      <p:grpSpPr>
        <a:xfrm>
          <a:off x="0" y="0"/>
          <a:ext cx="0" cy="0"/>
          <a:chOff x="0" y="0"/>
          <a:chExt cx="0" cy="0"/>
        </a:xfrm>
      </p:grpSpPr>
      <p:pic>
        <p:nvPicPr>
          <p:cNvPr id="357" name="Shape 357" descr="Cover Image.PNG"/>
          <p:cNvPicPr preferRelativeResize="0"/>
          <p:nvPr/>
        </p:nvPicPr>
        <p:blipFill>
          <a:blip r:embed="rId3">
            <a:alphaModFix/>
          </a:blip>
          <a:stretch>
            <a:fillRect/>
          </a:stretch>
        </p:blipFill>
        <p:spPr>
          <a:xfrm>
            <a:off x="2271483" y="-30480"/>
            <a:ext cx="4747051" cy="6837680"/>
          </a:xfrm>
          <a:prstGeom prst="rect">
            <a:avLst/>
          </a:prstGeom>
          <a:noFill/>
          <a:ln w="9525" cap="flat" cmpd="sng">
            <a:solidFill>
              <a:schemeClr val="dk2"/>
            </a:solidFill>
            <a:prstDash val="solid"/>
            <a:round/>
            <a:headEnd type="none" w="med" len="med"/>
            <a:tailEnd type="none" w="med" len="med"/>
          </a:ln>
        </p:spPr>
      </p:pic>
      <p:pic>
        <p:nvPicPr>
          <p:cNvPr id="360" name="Shape 360"/>
          <p:cNvPicPr preferRelativeResize="0"/>
          <p:nvPr/>
        </p:nvPicPr>
        <p:blipFill>
          <a:blip r:embed="rId4">
            <a:alphaModFix/>
          </a:blip>
          <a:stretch>
            <a:fillRect/>
          </a:stretch>
        </p:blipFill>
        <p:spPr>
          <a:xfrm>
            <a:off x="7162800" y="6019800"/>
            <a:ext cx="1453603" cy="313650"/>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5873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645160" y="649325"/>
            <a:ext cx="7924800" cy="571500"/>
          </a:xfrm>
          <a:prstGeom prst="rect">
            <a:avLst/>
          </a:prstGeom>
          <a:noFill/>
          <a:ln>
            <a:noFill/>
          </a:ln>
        </p:spPr>
        <p:txBody>
          <a:bodyPr vert="horz" wrap="square" lIns="91425" tIns="45700" rIns="91425" bIns="45700" rtlCol="0" anchor="b" anchorCtr="0">
            <a:noAutofit/>
          </a:bodyPr>
          <a:lstStyle/>
          <a:p>
            <a:pPr>
              <a:spcBef>
                <a:spcPts val="0"/>
              </a:spcBef>
              <a:buClr>
                <a:schemeClr val="dk1"/>
              </a:buClr>
              <a:buSzPct val="25000"/>
            </a:pPr>
            <a:r>
              <a:rPr lang="en" sz="3600" b="1" dirty="0">
                <a:solidFill>
                  <a:schemeClr val="dk1"/>
                </a:solidFill>
              </a:rPr>
              <a:t>Projected </a:t>
            </a:r>
            <a:r>
              <a:rPr lang="en" sz="3600" b="1" dirty="0" smtClean="0">
                <a:solidFill>
                  <a:schemeClr val="dk1"/>
                </a:solidFill>
              </a:rPr>
              <a:t>Benefits</a:t>
            </a:r>
            <a:endParaRPr lang="en" sz="3600" b="1" dirty="0">
              <a:solidFill>
                <a:schemeClr val="dk1"/>
              </a:solidFill>
            </a:endParaRPr>
          </a:p>
        </p:txBody>
      </p:sp>
      <p:sp>
        <p:nvSpPr>
          <p:cNvPr id="375" name="Shape 375"/>
          <p:cNvSpPr txBox="1">
            <a:spLocks noGrp="1"/>
          </p:cNvSpPr>
          <p:nvPr>
            <p:ph type="body" idx="1"/>
          </p:nvPr>
        </p:nvSpPr>
        <p:spPr>
          <a:xfrm>
            <a:off x="624840" y="1845000"/>
            <a:ext cx="7543800" cy="2158800"/>
          </a:xfrm>
          <a:prstGeom prst="rect">
            <a:avLst/>
          </a:prstGeom>
          <a:noFill/>
          <a:ln>
            <a:noFill/>
          </a:ln>
        </p:spPr>
        <p:txBody>
          <a:bodyPr vert="horz" wrap="square" lIns="91425" tIns="45700" rIns="91425" bIns="45700" rtlCol="0" anchor="t" anchorCtr="0">
            <a:noAutofit/>
          </a:bodyPr>
          <a:lstStyle/>
          <a:p>
            <a:pPr marL="0" indent="-69850">
              <a:lnSpc>
                <a:spcPct val="115000"/>
              </a:lnSpc>
              <a:spcBef>
                <a:spcPts val="0"/>
              </a:spcBef>
              <a:spcAft>
                <a:spcPts val="1600"/>
              </a:spcAft>
              <a:buClr>
                <a:srgbClr val="000000"/>
              </a:buClr>
              <a:buSzPct val="61111"/>
              <a:buNone/>
            </a:pPr>
            <a:r>
              <a:rPr lang="en" sz="2000" dirty="0">
                <a:solidFill>
                  <a:schemeClr val="dk1"/>
                </a:solidFill>
              </a:rPr>
              <a:t>If Illinois can achieve the midpoint organics diversion </a:t>
            </a:r>
            <a:r>
              <a:rPr lang="en" sz="2000" dirty="0" smtClean="0">
                <a:solidFill>
                  <a:schemeClr val="dk1"/>
                </a:solidFill>
              </a:rPr>
              <a:t>goal of diverting 65%, </a:t>
            </a:r>
            <a:r>
              <a:rPr lang="en" sz="2000" dirty="0">
                <a:solidFill>
                  <a:schemeClr val="dk1"/>
                </a:solidFill>
              </a:rPr>
              <a:t>this will annually create:</a:t>
            </a:r>
          </a:p>
          <a:p>
            <a:pPr marL="457200" indent="-342900">
              <a:lnSpc>
                <a:spcPct val="150000"/>
              </a:lnSpc>
              <a:spcBef>
                <a:spcPts val="0"/>
              </a:spcBef>
              <a:spcAft>
                <a:spcPts val="1600"/>
              </a:spcAft>
              <a:buClr>
                <a:schemeClr val="dk1"/>
              </a:buClr>
              <a:buSzPct val="100000"/>
              <a:buFont typeface="Arial"/>
              <a:buChar char="●"/>
            </a:pPr>
            <a:r>
              <a:rPr lang="en" sz="2000" dirty="0">
                <a:solidFill>
                  <a:schemeClr val="dk1"/>
                </a:solidFill>
              </a:rPr>
              <a:t>3,185 jobs paying an average salary of $50k</a:t>
            </a:r>
          </a:p>
          <a:p>
            <a:pPr marL="457200" indent="-342900">
              <a:lnSpc>
                <a:spcPct val="150000"/>
              </a:lnSpc>
              <a:spcBef>
                <a:spcPts val="0"/>
              </a:spcBef>
              <a:spcAft>
                <a:spcPts val="1600"/>
              </a:spcAft>
              <a:buClr>
                <a:schemeClr val="dk1"/>
              </a:buClr>
              <a:buSzPct val="100000"/>
              <a:buFont typeface="Arial"/>
              <a:buChar char="●"/>
            </a:pPr>
            <a:r>
              <a:rPr lang="en" sz="2000" dirty="0">
                <a:solidFill>
                  <a:schemeClr val="dk1"/>
                </a:solidFill>
              </a:rPr>
              <a:t>$290 million in economic output for the state</a:t>
            </a:r>
          </a:p>
          <a:p>
            <a:pPr marL="457200" indent="-342900">
              <a:lnSpc>
                <a:spcPct val="150000"/>
              </a:lnSpc>
              <a:spcBef>
                <a:spcPts val="0"/>
              </a:spcBef>
              <a:spcAft>
                <a:spcPts val="1600"/>
              </a:spcAft>
              <a:buClr>
                <a:schemeClr val="dk1"/>
              </a:buClr>
              <a:buSzPct val="100000"/>
              <a:buFont typeface="Arial"/>
              <a:buChar char="●"/>
            </a:pPr>
            <a:r>
              <a:rPr lang="en" sz="2000" dirty="0">
                <a:solidFill>
                  <a:schemeClr val="dk1"/>
                </a:solidFill>
              </a:rPr>
              <a:t>$</a:t>
            </a:r>
            <a:r>
              <a:rPr lang="en" sz="2000" dirty="0">
                <a:solidFill>
                  <a:schemeClr val="tx1"/>
                </a:solidFill>
              </a:rPr>
              <a:t>10.5 million in local and state tax revenue </a:t>
            </a:r>
            <a:endParaRPr lang="en" sz="2000" dirty="0" smtClean="0">
              <a:solidFill>
                <a:schemeClr val="tx1"/>
              </a:solidFill>
            </a:endParaRPr>
          </a:p>
          <a:p>
            <a:pPr marL="457200" indent="-342900">
              <a:lnSpc>
                <a:spcPct val="150000"/>
              </a:lnSpc>
              <a:spcBef>
                <a:spcPts val="0"/>
              </a:spcBef>
              <a:spcAft>
                <a:spcPts val="1600"/>
              </a:spcAft>
              <a:buClr>
                <a:schemeClr val="dk1"/>
              </a:buClr>
              <a:buSzPct val="100000"/>
              <a:buFont typeface="Arial"/>
              <a:buChar char="●"/>
            </a:pPr>
            <a:r>
              <a:rPr lang="en-US" sz="2000" dirty="0" smtClean="0">
                <a:solidFill>
                  <a:schemeClr val="tx1"/>
                </a:solidFill>
              </a:rPr>
              <a:t>Over </a:t>
            </a:r>
            <a:r>
              <a:rPr lang="en-US" sz="2000" dirty="0">
                <a:solidFill>
                  <a:schemeClr val="tx1"/>
                </a:solidFill>
              </a:rPr>
              <a:t>2 million tons of diversion away from </a:t>
            </a:r>
            <a:r>
              <a:rPr lang="en-US" sz="2000" dirty="0" smtClean="0">
                <a:solidFill>
                  <a:schemeClr val="tx1"/>
                </a:solidFill>
              </a:rPr>
              <a:t>landfills</a:t>
            </a:r>
          </a:p>
          <a:p>
            <a:pPr marL="457200" indent="-342900">
              <a:lnSpc>
                <a:spcPct val="150000"/>
              </a:lnSpc>
              <a:spcBef>
                <a:spcPts val="0"/>
              </a:spcBef>
              <a:spcAft>
                <a:spcPts val="1600"/>
              </a:spcAft>
              <a:buClr>
                <a:schemeClr val="dk1"/>
              </a:buClr>
              <a:buSzPct val="100000"/>
              <a:buFont typeface="Arial"/>
              <a:buChar char="●"/>
            </a:pPr>
            <a:r>
              <a:rPr lang="en-US" sz="2000" dirty="0" smtClean="0">
                <a:solidFill>
                  <a:schemeClr val="tx1"/>
                </a:solidFill>
              </a:rPr>
              <a:t>Over </a:t>
            </a:r>
            <a:r>
              <a:rPr lang="en-US" sz="2000" dirty="0">
                <a:solidFill>
                  <a:schemeClr val="tx1"/>
                </a:solidFill>
              </a:rPr>
              <a:t>800k MTCO2e in GHG emissions </a:t>
            </a:r>
            <a:r>
              <a:rPr lang="en-US" sz="2000" dirty="0" smtClean="0">
                <a:solidFill>
                  <a:schemeClr val="tx1"/>
                </a:solidFill>
              </a:rPr>
              <a:t>reduction</a:t>
            </a:r>
            <a:endParaRPr lang="en" sz="2000" dirty="0">
              <a:solidFill>
                <a:schemeClr val="tx1"/>
              </a:solidFill>
            </a:endParaRPr>
          </a:p>
        </p:txBody>
      </p:sp>
      <p:pic>
        <p:nvPicPr>
          <p:cNvPr id="378" name="Shape 378" descr="Image result for dollar"/>
          <p:cNvPicPr preferRelativeResize="0"/>
          <p:nvPr/>
        </p:nvPicPr>
        <p:blipFill rotWithShape="1">
          <a:blip r:embed="rId3">
            <a:alphaModFix/>
          </a:blip>
          <a:srcRect/>
          <a:stretch/>
        </p:blipFill>
        <p:spPr>
          <a:xfrm>
            <a:off x="6629400" y="3505200"/>
            <a:ext cx="2065200" cy="1364400"/>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91960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26031</TotalTime>
  <Words>4274</Words>
  <Application>Microsoft Macintosh PowerPoint</Application>
  <PresentationFormat>On-screen Show (4:3)</PresentationFormat>
  <Paragraphs>363</Paragraphs>
  <Slides>25</Slides>
  <Notes>24</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Austin</vt:lpstr>
      <vt:lpstr>         </vt:lpstr>
      <vt:lpstr>Origins &amp; Accomplishments</vt:lpstr>
      <vt:lpstr>Strategic Planning Goals</vt:lpstr>
      <vt:lpstr>Slide 4</vt:lpstr>
      <vt:lpstr>Food Scrap Composting in Illinois Update</vt:lpstr>
      <vt:lpstr>Slide 6</vt:lpstr>
      <vt:lpstr>Food: Land: Opportunity Grant</vt:lpstr>
      <vt:lpstr>Slide 8</vt:lpstr>
      <vt:lpstr>Projected Benefits</vt:lpstr>
      <vt:lpstr>Job Creation</vt:lpstr>
      <vt:lpstr>Recommended Programs</vt:lpstr>
      <vt:lpstr>State and Local Tax Revenue</vt:lpstr>
      <vt:lpstr>Final Report Findings for Illinois</vt:lpstr>
      <vt:lpstr>End Market Development</vt:lpstr>
      <vt:lpstr>End Market Development</vt:lpstr>
      <vt:lpstr>End Market Development</vt:lpstr>
      <vt:lpstr>End Market Development</vt:lpstr>
      <vt:lpstr>End Market Development</vt:lpstr>
      <vt:lpstr>End Market Development</vt:lpstr>
      <vt:lpstr>IFSC Partners with USCC</vt:lpstr>
      <vt:lpstr>Join IFSC</vt:lpstr>
      <vt:lpstr>Slide 22</vt:lpstr>
      <vt:lpstr>Follow IFSC</vt:lpstr>
      <vt:lpstr>Thank You</vt:lpstr>
      <vt:lpstr>Q &amp; 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kseay</dc:creator>
  <cp:lastModifiedBy>Jennifer Bohn</cp:lastModifiedBy>
  <cp:revision>483</cp:revision>
  <cp:lastPrinted>2014-05-19T15:46:49Z</cp:lastPrinted>
  <dcterms:created xsi:type="dcterms:W3CDTF">2017-10-25T22:38:09Z</dcterms:created>
  <dcterms:modified xsi:type="dcterms:W3CDTF">2017-10-25T22:45:23Z</dcterms:modified>
</cp:coreProperties>
</file>